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6991" y="344424"/>
            <a:ext cx="186055" cy="579120"/>
          </a:xfrm>
          <a:custGeom>
            <a:avLst/>
            <a:gdLst/>
            <a:ahLst/>
            <a:cxnLst/>
            <a:rect l="l" t="t" r="r" b="b"/>
            <a:pathLst>
              <a:path w="186054" h="579119">
                <a:moveTo>
                  <a:pt x="0" y="579120"/>
                </a:moveTo>
                <a:lnTo>
                  <a:pt x="185928" y="579120"/>
                </a:lnTo>
                <a:lnTo>
                  <a:pt x="185928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9993" y="308813"/>
            <a:ext cx="10872012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rgbClr val="586A85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rgbClr val="586A85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rgbClr val="586A85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6991" y="344424"/>
            <a:ext cx="186055" cy="579120"/>
          </a:xfrm>
          <a:custGeom>
            <a:avLst/>
            <a:gdLst/>
            <a:ahLst/>
            <a:cxnLst/>
            <a:rect l="l" t="t" r="r" b="b"/>
            <a:pathLst>
              <a:path w="186054" h="579119">
                <a:moveTo>
                  <a:pt x="0" y="579120"/>
                </a:moveTo>
                <a:lnTo>
                  <a:pt x="185928" y="579120"/>
                </a:lnTo>
                <a:lnTo>
                  <a:pt x="185928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2044" y="1757298"/>
            <a:ext cx="750443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rgbClr val="586A85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681" y="1738325"/>
            <a:ext cx="11438636" cy="210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61617" y="6512153"/>
            <a:ext cx="343662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jp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jp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2136" y="255778"/>
            <a:ext cx="3776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Tw Cen MT Condensed Extra Bold"/>
                <a:cs typeface="Tw Cen MT Condensed Extra Bold"/>
              </a:rPr>
              <a:t>ASSEMBLEE PRIMAIRE </a:t>
            </a:r>
            <a:r>
              <a:rPr sz="1600" spc="-5" dirty="0">
                <a:solidFill>
                  <a:srgbClr val="585858"/>
                </a:solidFill>
                <a:latin typeface="Berlin Sans FB"/>
                <a:cs typeface="Berlin Sans FB"/>
              </a:rPr>
              <a:t>|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12 SEPTEMBRE</a:t>
            </a:r>
            <a:r>
              <a:rPr sz="1600" spc="-160" dirty="0">
                <a:solidFill>
                  <a:srgbClr val="7E7E7E"/>
                </a:solidFill>
                <a:latin typeface="Tw Cen MT"/>
                <a:cs typeface="Tw Cen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2024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7183" y="2606420"/>
            <a:ext cx="691324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78735">
              <a:lnSpc>
                <a:spcPts val="5230"/>
              </a:lnSpc>
              <a:spcBef>
                <a:spcPts val="105"/>
              </a:spcBef>
            </a:pPr>
            <a:r>
              <a:rPr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 Extra Bold"/>
                <a:cs typeface="Tw Cen MT Condensed Extra Bold"/>
              </a:rPr>
              <a:t>Commune </a:t>
            </a:r>
            <a:r>
              <a:rPr sz="4400" b="1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 Extra Bold"/>
                <a:cs typeface="Tw Cen MT Condensed Extra Bold"/>
              </a:rPr>
              <a:t>de</a:t>
            </a:r>
            <a:r>
              <a:rPr sz="4400" b="1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 Extra Bold"/>
                <a:cs typeface="Tw Cen MT Condensed Extra Bold"/>
              </a:rPr>
              <a:t> </a:t>
            </a:r>
            <a:r>
              <a:rPr sz="4400" b="1" spc="-1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 Extra Bold"/>
                <a:cs typeface="Tw Cen MT Condensed Extra Bold"/>
              </a:rPr>
              <a:t>Liddes</a:t>
            </a:r>
            <a:endParaRPr sz="4400" dirty="0">
              <a:solidFill>
                <a:schemeClr val="accent2">
                  <a:lumMod val="60000"/>
                  <a:lumOff val="40000"/>
                </a:schemeClr>
              </a:solidFill>
              <a:latin typeface="Tw Cen MT Condensed Extra Bold"/>
              <a:cs typeface="Tw Cen MT Condensed Extra Bold"/>
            </a:endParaRPr>
          </a:p>
          <a:p>
            <a:pPr marL="12700">
              <a:lnSpc>
                <a:spcPts val="8590"/>
              </a:lnSpc>
            </a:pPr>
            <a:r>
              <a:rPr sz="7200" spc="-5" dirty="0">
                <a:solidFill>
                  <a:schemeClr val="accent2">
                    <a:lumMod val="75000"/>
                  </a:schemeClr>
                </a:solidFill>
                <a:latin typeface="Tw Cen MT Condensed Extra Bold"/>
                <a:cs typeface="Tw Cen MT Condensed Extra Bold"/>
              </a:rPr>
              <a:t>Assemblée</a:t>
            </a:r>
            <a:r>
              <a:rPr sz="7200" spc="-55" dirty="0">
                <a:solidFill>
                  <a:schemeClr val="accent2">
                    <a:lumMod val="75000"/>
                  </a:schemeClr>
                </a:solidFill>
                <a:latin typeface="Tw Cen MT Condensed Extra Bold"/>
                <a:cs typeface="Tw Cen MT Condensed Extra Bold"/>
              </a:rPr>
              <a:t> </a:t>
            </a:r>
            <a:r>
              <a:rPr sz="7200" dirty="0">
                <a:solidFill>
                  <a:schemeClr val="accent2">
                    <a:lumMod val="75000"/>
                  </a:schemeClr>
                </a:solidFill>
                <a:latin typeface="Tw Cen MT Condensed Extra Bold"/>
                <a:cs typeface="Tw Cen MT Condensed Extra Bold"/>
              </a:rPr>
              <a:t>primaire</a:t>
            </a:r>
          </a:p>
          <a:p>
            <a:pPr marL="2775585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 Extra Bold"/>
                <a:cs typeface="Tw Cen MT Condensed Extra Bold"/>
              </a:rPr>
              <a:t>1</a:t>
            </a:r>
            <a:r>
              <a:rPr sz="4400" b="1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 Extra Bold"/>
                <a:cs typeface="Tw Cen MT Condensed Extra Bold"/>
              </a:rPr>
              <a:t>2 </a:t>
            </a:r>
            <a:r>
              <a:rPr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 Extra Bold"/>
                <a:cs typeface="Tw Cen MT Condensed Extra Bold"/>
              </a:rPr>
              <a:t>septembre</a:t>
            </a:r>
            <a:r>
              <a:rPr sz="4400" spc="-7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 Extra Bold"/>
                <a:cs typeface="Tw Cen MT Condensed Extra Bold"/>
              </a:rPr>
              <a:t> </a:t>
            </a:r>
            <a:r>
              <a:rPr sz="4400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 Extra Bold"/>
                <a:cs typeface="Tw Cen MT Condensed Extra Bold"/>
              </a:rPr>
              <a:t>2024</a:t>
            </a:r>
            <a:endParaRPr sz="4400" dirty="0">
              <a:solidFill>
                <a:schemeClr val="accent2">
                  <a:lumMod val="60000"/>
                  <a:lumOff val="40000"/>
                </a:schemeClr>
              </a:solidFill>
              <a:latin typeface="Tw Cen MT Condensed Extra Bold"/>
              <a:cs typeface="Tw Cen MT Condensed Extra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828800"/>
            <a:ext cx="3258599" cy="305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2240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RDRE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</a:t>
            </a:r>
            <a:r>
              <a:rPr sz="2550" b="0" i="0" spc="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JOUR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167155"/>
            <a:ext cx="6798309" cy="43910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Contexte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historique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Qu’est-ce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qu’un retour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concessions</a:t>
            </a:r>
            <a:r>
              <a:rPr sz="28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Répartition </a:t>
            </a:r>
            <a:r>
              <a:rPr sz="2800" spc="-5" dirty="0">
                <a:latin typeface="Arial"/>
                <a:cs typeface="Arial"/>
              </a:rPr>
              <a:t>de la </a:t>
            </a:r>
            <a:r>
              <a:rPr sz="2800" dirty="0">
                <a:latin typeface="Arial"/>
                <a:cs typeface="Arial"/>
              </a:rPr>
              <a:t>force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hydraulique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concession</a:t>
            </a:r>
          </a:p>
          <a:p>
            <a:pPr marL="388620" indent="-37655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89255" algn="l"/>
              </a:tabLst>
            </a:pPr>
            <a:r>
              <a:rPr sz="2800" spc="-5" dirty="0">
                <a:latin typeface="Arial"/>
                <a:cs typeface="Arial"/>
              </a:rPr>
              <a:t>Analyse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financière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Choix </a:t>
            </a:r>
            <a:r>
              <a:rPr sz="2800" dirty="0">
                <a:latin typeface="Arial"/>
                <a:cs typeface="Arial"/>
              </a:rPr>
              <a:t>des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partenaires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lang="fr-CH" sz="2800" spc="-5" dirty="0" smtClean="0">
                <a:latin typeface="Arial"/>
                <a:cs typeface="Arial"/>
              </a:rPr>
              <a:t>société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Questions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réponses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89941"/>
            <a:ext cx="472503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P</a:t>
            </a:r>
            <a:r>
              <a:rPr sz="23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ROCESSUS RETOUR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DES</a:t>
            </a:r>
            <a:r>
              <a:rPr sz="2300" b="0" i="0" spc="2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CONCESSIONS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993" y="600583"/>
            <a:ext cx="4443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solidFill>
                  <a:srgbClr val="C00000"/>
                </a:solidFill>
                <a:latin typeface="Calibri Light"/>
                <a:cs typeface="Calibri Light"/>
              </a:rPr>
              <a:t>Vue </a:t>
            </a:r>
            <a:r>
              <a:rPr sz="2400" b="0" spc="-35" dirty="0">
                <a:solidFill>
                  <a:srgbClr val="C00000"/>
                </a:solidFill>
                <a:latin typeface="Calibri Light"/>
                <a:cs typeface="Calibri Light"/>
              </a:rPr>
              <a:t>d’ensemble </a:t>
            </a:r>
            <a:r>
              <a:rPr sz="2400" b="0" spc="-15" dirty="0">
                <a:solidFill>
                  <a:srgbClr val="C00000"/>
                </a:solidFill>
                <a:latin typeface="Calibri Light"/>
                <a:cs typeface="Calibri Light"/>
              </a:rPr>
              <a:t>et </a:t>
            </a:r>
            <a:r>
              <a:rPr sz="2400" b="0" spc="-20" dirty="0">
                <a:solidFill>
                  <a:srgbClr val="C00000"/>
                </a:solidFill>
                <a:latin typeface="Calibri Light"/>
                <a:cs typeface="Calibri Light"/>
              </a:rPr>
              <a:t>point </a:t>
            </a:r>
            <a:r>
              <a:rPr sz="2400" b="0" spc="-10" dirty="0">
                <a:solidFill>
                  <a:srgbClr val="C00000"/>
                </a:solidFill>
                <a:latin typeface="Calibri Light"/>
                <a:cs typeface="Calibri Light"/>
              </a:rPr>
              <a:t>de</a:t>
            </a:r>
            <a:r>
              <a:rPr sz="2400" b="0" spc="-21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C00000"/>
                </a:solidFill>
                <a:latin typeface="Calibri Light"/>
                <a:cs typeface="Calibri Light"/>
              </a:rPr>
              <a:t>situation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5275" y="1807464"/>
            <a:ext cx="7254240" cy="445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2914" y="1865757"/>
            <a:ext cx="2270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Projet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«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retour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»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suivi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7651" y="1680972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252984" y="0"/>
                </a:moveTo>
                <a:lnTo>
                  <a:pt x="0" y="0"/>
                </a:lnTo>
                <a:lnTo>
                  <a:pt x="126492" y="252983"/>
                </a:lnTo>
                <a:lnTo>
                  <a:pt x="25298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7651" y="1680972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252984" y="0"/>
                </a:moveTo>
                <a:lnTo>
                  <a:pt x="126492" y="252983"/>
                </a:lnTo>
                <a:lnTo>
                  <a:pt x="0" y="0"/>
                </a:lnTo>
                <a:lnTo>
                  <a:pt x="252984" y="0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4547" y="4434840"/>
            <a:ext cx="3934968" cy="445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5461" y="1153159"/>
            <a:ext cx="19443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2022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Exercice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du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droit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de 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retour (copropriété,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AP)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50664" y="1680972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252984" y="0"/>
                </a:moveTo>
                <a:lnTo>
                  <a:pt x="0" y="0"/>
                </a:lnTo>
                <a:lnTo>
                  <a:pt x="126491" y="252983"/>
                </a:lnTo>
                <a:lnTo>
                  <a:pt x="25298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0664" y="1680972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252984" y="0"/>
                </a:moveTo>
                <a:lnTo>
                  <a:pt x="126491" y="252983"/>
                </a:lnTo>
                <a:lnTo>
                  <a:pt x="0" y="0"/>
                </a:lnTo>
                <a:lnTo>
                  <a:pt x="252984" y="0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31438" y="1153159"/>
            <a:ext cx="20935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2024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–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Prise de participation  du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Canton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(CE)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-&gt;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FMV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48956" y="1680972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251460" y="0"/>
                </a:moveTo>
                <a:lnTo>
                  <a:pt x="0" y="0"/>
                </a:lnTo>
                <a:lnTo>
                  <a:pt x="125729" y="252983"/>
                </a:lnTo>
                <a:lnTo>
                  <a:pt x="2514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48956" y="1680972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251460" y="0"/>
                </a:moveTo>
                <a:lnTo>
                  <a:pt x="125729" y="252983"/>
                </a:lnTo>
                <a:lnTo>
                  <a:pt x="0" y="0"/>
                </a:lnTo>
                <a:lnTo>
                  <a:pt x="251460" y="0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70929" y="1376933"/>
            <a:ext cx="2209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&lt;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2027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–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convention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retour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14144" y="2631948"/>
            <a:ext cx="2764155" cy="76200"/>
          </a:xfrm>
          <a:custGeom>
            <a:avLst/>
            <a:gdLst/>
            <a:ahLst/>
            <a:cxnLst/>
            <a:rect l="l" t="t" r="r" b="b"/>
            <a:pathLst>
              <a:path w="2764154" h="76200">
                <a:moveTo>
                  <a:pt x="2687573" y="0"/>
                </a:moveTo>
                <a:lnTo>
                  <a:pt x="2687573" y="76200"/>
                </a:lnTo>
                <a:lnTo>
                  <a:pt x="2751073" y="44450"/>
                </a:lnTo>
                <a:lnTo>
                  <a:pt x="2700401" y="44450"/>
                </a:lnTo>
                <a:lnTo>
                  <a:pt x="2700401" y="31750"/>
                </a:lnTo>
                <a:lnTo>
                  <a:pt x="2751073" y="31750"/>
                </a:lnTo>
                <a:lnTo>
                  <a:pt x="2687573" y="0"/>
                </a:lnTo>
                <a:close/>
              </a:path>
              <a:path w="2764154" h="76200">
                <a:moveTo>
                  <a:pt x="268757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87573" y="44450"/>
                </a:lnTo>
                <a:lnTo>
                  <a:pt x="2687573" y="31750"/>
                </a:lnTo>
                <a:close/>
              </a:path>
              <a:path w="2764154" h="76200">
                <a:moveTo>
                  <a:pt x="2751073" y="31750"/>
                </a:moveTo>
                <a:lnTo>
                  <a:pt x="2700401" y="31750"/>
                </a:lnTo>
                <a:lnTo>
                  <a:pt x="2700401" y="44450"/>
                </a:lnTo>
                <a:lnTo>
                  <a:pt x="2751073" y="44450"/>
                </a:lnTo>
                <a:lnTo>
                  <a:pt x="2763773" y="38100"/>
                </a:lnTo>
                <a:lnTo>
                  <a:pt x="2751073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94864" y="2385187"/>
            <a:ext cx="14033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Evaluation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l’état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92396" y="2631948"/>
            <a:ext cx="3627754" cy="76200"/>
          </a:xfrm>
          <a:custGeom>
            <a:avLst/>
            <a:gdLst/>
            <a:ahLst/>
            <a:cxnLst/>
            <a:rect l="l" t="t" r="r" b="b"/>
            <a:pathLst>
              <a:path w="3627754" h="76200">
                <a:moveTo>
                  <a:pt x="50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0800" y="44450"/>
                </a:lnTo>
                <a:lnTo>
                  <a:pt x="50800" y="31750"/>
                </a:lnTo>
                <a:close/>
              </a:path>
              <a:path w="3627754" h="76200">
                <a:moveTo>
                  <a:pt x="139700" y="31750"/>
                </a:moveTo>
                <a:lnTo>
                  <a:pt x="88900" y="31750"/>
                </a:lnTo>
                <a:lnTo>
                  <a:pt x="88900" y="44450"/>
                </a:lnTo>
                <a:lnTo>
                  <a:pt x="139700" y="44450"/>
                </a:lnTo>
                <a:lnTo>
                  <a:pt x="139700" y="31750"/>
                </a:lnTo>
                <a:close/>
              </a:path>
              <a:path w="3627754" h="76200">
                <a:moveTo>
                  <a:pt x="228600" y="31750"/>
                </a:moveTo>
                <a:lnTo>
                  <a:pt x="177800" y="31750"/>
                </a:lnTo>
                <a:lnTo>
                  <a:pt x="17780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627754" h="76200">
                <a:moveTo>
                  <a:pt x="317500" y="31750"/>
                </a:moveTo>
                <a:lnTo>
                  <a:pt x="266700" y="31750"/>
                </a:lnTo>
                <a:lnTo>
                  <a:pt x="266700" y="44450"/>
                </a:lnTo>
                <a:lnTo>
                  <a:pt x="317500" y="44450"/>
                </a:lnTo>
                <a:lnTo>
                  <a:pt x="317500" y="31750"/>
                </a:lnTo>
                <a:close/>
              </a:path>
              <a:path w="3627754" h="76200">
                <a:moveTo>
                  <a:pt x="406400" y="31750"/>
                </a:moveTo>
                <a:lnTo>
                  <a:pt x="355600" y="31750"/>
                </a:lnTo>
                <a:lnTo>
                  <a:pt x="355600" y="44450"/>
                </a:lnTo>
                <a:lnTo>
                  <a:pt x="406400" y="44450"/>
                </a:lnTo>
                <a:lnTo>
                  <a:pt x="406400" y="31750"/>
                </a:lnTo>
                <a:close/>
              </a:path>
              <a:path w="3627754" h="76200">
                <a:moveTo>
                  <a:pt x="495300" y="31750"/>
                </a:moveTo>
                <a:lnTo>
                  <a:pt x="444500" y="31750"/>
                </a:lnTo>
                <a:lnTo>
                  <a:pt x="444500" y="44450"/>
                </a:lnTo>
                <a:lnTo>
                  <a:pt x="495300" y="44450"/>
                </a:lnTo>
                <a:lnTo>
                  <a:pt x="495300" y="31750"/>
                </a:lnTo>
                <a:close/>
              </a:path>
              <a:path w="3627754" h="76200">
                <a:moveTo>
                  <a:pt x="584200" y="31750"/>
                </a:moveTo>
                <a:lnTo>
                  <a:pt x="533400" y="31750"/>
                </a:lnTo>
                <a:lnTo>
                  <a:pt x="533400" y="44450"/>
                </a:lnTo>
                <a:lnTo>
                  <a:pt x="584200" y="44450"/>
                </a:lnTo>
                <a:lnTo>
                  <a:pt x="584200" y="31750"/>
                </a:lnTo>
                <a:close/>
              </a:path>
              <a:path w="3627754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73100" y="31750"/>
                </a:lnTo>
                <a:close/>
              </a:path>
              <a:path w="3627754" h="76200">
                <a:moveTo>
                  <a:pt x="762000" y="31750"/>
                </a:moveTo>
                <a:lnTo>
                  <a:pt x="711200" y="31750"/>
                </a:lnTo>
                <a:lnTo>
                  <a:pt x="71120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3627754" h="76200">
                <a:moveTo>
                  <a:pt x="850900" y="31750"/>
                </a:moveTo>
                <a:lnTo>
                  <a:pt x="800100" y="31750"/>
                </a:lnTo>
                <a:lnTo>
                  <a:pt x="800100" y="44450"/>
                </a:lnTo>
                <a:lnTo>
                  <a:pt x="850900" y="44450"/>
                </a:lnTo>
                <a:lnTo>
                  <a:pt x="850900" y="31750"/>
                </a:lnTo>
                <a:close/>
              </a:path>
              <a:path w="3627754" h="76200">
                <a:moveTo>
                  <a:pt x="939800" y="31750"/>
                </a:moveTo>
                <a:lnTo>
                  <a:pt x="889000" y="31750"/>
                </a:lnTo>
                <a:lnTo>
                  <a:pt x="889000" y="44450"/>
                </a:lnTo>
                <a:lnTo>
                  <a:pt x="939800" y="44450"/>
                </a:lnTo>
                <a:lnTo>
                  <a:pt x="939800" y="31750"/>
                </a:lnTo>
                <a:close/>
              </a:path>
              <a:path w="3627754" h="76200">
                <a:moveTo>
                  <a:pt x="1028700" y="31750"/>
                </a:moveTo>
                <a:lnTo>
                  <a:pt x="977900" y="31750"/>
                </a:lnTo>
                <a:lnTo>
                  <a:pt x="977900" y="44450"/>
                </a:lnTo>
                <a:lnTo>
                  <a:pt x="1028700" y="44450"/>
                </a:lnTo>
                <a:lnTo>
                  <a:pt x="1028700" y="31750"/>
                </a:lnTo>
                <a:close/>
              </a:path>
              <a:path w="3627754" h="76200">
                <a:moveTo>
                  <a:pt x="1117600" y="31750"/>
                </a:moveTo>
                <a:lnTo>
                  <a:pt x="1066800" y="31750"/>
                </a:lnTo>
                <a:lnTo>
                  <a:pt x="1066800" y="44450"/>
                </a:lnTo>
                <a:lnTo>
                  <a:pt x="1117600" y="44450"/>
                </a:lnTo>
                <a:lnTo>
                  <a:pt x="1117600" y="31750"/>
                </a:lnTo>
                <a:close/>
              </a:path>
              <a:path w="3627754" h="76200">
                <a:moveTo>
                  <a:pt x="12065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06500" y="44450"/>
                </a:lnTo>
                <a:lnTo>
                  <a:pt x="1206500" y="31750"/>
                </a:lnTo>
                <a:close/>
              </a:path>
              <a:path w="3627754" h="76200">
                <a:moveTo>
                  <a:pt x="1295400" y="31750"/>
                </a:moveTo>
                <a:lnTo>
                  <a:pt x="1244600" y="31750"/>
                </a:lnTo>
                <a:lnTo>
                  <a:pt x="124460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3627754" h="76200">
                <a:moveTo>
                  <a:pt x="1384300" y="31750"/>
                </a:moveTo>
                <a:lnTo>
                  <a:pt x="1333500" y="31750"/>
                </a:lnTo>
                <a:lnTo>
                  <a:pt x="1333500" y="44450"/>
                </a:lnTo>
                <a:lnTo>
                  <a:pt x="1384300" y="44450"/>
                </a:lnTo>
                <a:lnTo>
                  <a:pt x="1384300" y="31750"/>
                </a:lnTo>
                <a:close/>
              </a:path>
              <a:path w="3627754" h="76200">
                <a:moveTo>
                  <a:pt x="1473200" y="31750"/>
                </a:moveTo>
                <a:lnTo>
                  <a:pt x="1422400" y="31750"/>
                </a:lnTo>
                <a:lnTo>
                  <a:pt x="1422400" y="44450"/>
                </a:lnTo>
                <a:lnTo>
                  <a:pt x="1473200" y="44450"/>
                </a:lnTo>
                <a:lnTo>
                  <a:pt x="1473200" y="31750"/>
                </a:lnTo>
                <a:close/>
              </a:path>
              <a:path w="3627754" h="76200">
                <a:moveTo>
                  <a:pt x="1562100" y="31750"/>
                </a:moveTo>
                <a:lnTo>
                  <a:pt x="1511300" y="31750"/>
                </a:lnTo>
                <a:lnTo>
                  <a:pt x="1511300" y="44450"/>
                </a:lnTo>
                <a:lnTo>
                  <a:pt x="1562100" y="44450"/>
                </a:lnTo>
                <a:lnTo>
                  <a:pt x="1562100" y="31750"/>
                </a:lnTo>
                <a:close/>
              </a:path>
              <a:path w="3627754" h="76200">
                <a:moveTo>
                  <a:pt x="1651000" y="31750"/>
                </a:moveTo>
                <a:lnTo>
                  <a:pt x="1600200" y="31750"/>
                </a:lnTo>
                <a:lnTo>
                  <a:pt x="1600200" y="44450"/>
                </a:lnTo>
                <a:lnTo>
                  <a:pt x="1651000" y="44450"/>
                </a:lnTo>
                <a:lnTo>
                  <a:pt x="1651000" y="31750"/>
                </a:lnTo>
                <a:close/>
              </a:path>
              <a:path w="3627754" h="76200">
                <a:moveTo>
                  <a:pt x="1739900" y="31750"/>
                </a:moveTo>
                <a:lnTo>
                  <a:pt x="1689100" y="31750"/>
                </a:lnTo>
                <a:lnTo>
                  <a:pt x="1689100" y="44450"/>
                </a:lnTo>
                <a:lnTo>
                  <a:pt x="1739900" y="44450"/>
                </a:lnTo>
                <a:lnTo>
                  <a:pt x="1739900" y="31750"/>
                </a:lnTo>
                <a:close/>
              </a:path>
              <a:path w="3627754" h="76200">
                <a:moveTo>
                  <a:pt x="1828800" y="31750"/>
                </a:moveTo>
                <a:lnTo>
                  <a:pt x="1778000" y="31750"/>
                </a:lnTo>
                <a:lnTo>
                  <a:pt x="1778000" y="44450"/>
                </a:lnTo>
                <a:lnTo>
                  <a:pt x="1828800" y="44450"/>
                </a:lnTo>
                <a:lnTo>
                  <a:pt x="1828800" y="31750"/>
                </a:lnTo>
                <a:close/>
              </a:path>
              <a:path w="3627754" h="76200">
                <a:moveTo>
                  <a:pt x="1917700" y="31750"/>
                </a:moveTo>
                <a:lnTo>
                  <a:pt x="1866900" y="31750"/>
                </a:lnTo>
                <a:lnTo>
                  <a:pt x="1866900" y="44450"/>
                </a:lnTo>
                <a:lnTo>
                  <a:pt x="1917700" y="44450"/>
                </a:lnTo>
                <a:lnTo>
                  <a:pt x="1917700" y="31750"/>
                </a:lnTo>
                <a:close/>
              </a:path>
              <a:path w="3627754" h="76200">
                <a:moveTo>
                  <a:pt x="2006600" y="31750"/>
                </a:moveTo>
                <a:lnTo>
                  <a:pt x="1955800" y="31750"/>
                </a:lnTo>
                <a:lnTo>
                  <a:pt x="1955800" y="44450"/>
                </a:lnTo>
                <a:lnTo>
                  <a:pt x="2006600" y="44450"/>
                </a:lnTo>
                <a:lnTo>
                  <a:pt x="2006600" y="31750"/>
                </a:lnTo>
                <a:close/>
              </a:path>
              <a:path w="3627754" h="76200">
                <a:moveTo>
                  <a:pt x="2095500" y="31750"/>
                </a:moveTo>
                <a:lnTo>
                  <a:pt x="2044700" y="31750"/>
                </a:lnTo>
                <a:lnTo>
                  <a:pt x="2044700" y="44450"/>
                </a:lnTo>
                <a:lnTo>
                  <a:pt x="2095500" y="44450"/>
                </a:lnTo>
                <a:lnTo>
                  <a:pt x="2095500" y="31750"/>
                </a:lnTo>
                <a:close/>
              </a:path>
              <a:path w="3627754" h="76200">
                <a:moveTo>
                  <a:pt x="2184400" y="31750"/>
                </a:moveTo>
                <a:lnTo>
                  <a:pt x="2133600" y="31750"/>
                </a:lnTo>
                <a:lnTo>
                  <a:pt x="2133600" y="44450"/>
                </a:lnTo>
                <a:lnTo>
                  <a:pt x="2184400" y="44450"/>
                </a:lnTo>
                <a:lnTo>
                  <a:pt x="2184400" y="31750"/>
                </a:lnTo>
                <a:close/>
              </a:path>
              <a:path w="3627754" h="76200">
                <a:moveTo>
                  <a:pt x="2273300" y="31750"/>
                </a:moveTo>
                <a:lnTo>
                  <a:pt x="2222500" y="31750"/>
                </a:lnTo>
                <a:lnTo>
                  <a:pt x="2222500" y="44450"/>
                </a:lnTo>
                <a:lnTo>
                  <a:pt x="2273300" y="44450"/>
                </a:lnTo>
                <a:lnTo>
                  <a:pt x="2273300" y="31750"/>
                </a:lnTo>
                <a:close/>
              </a:path>
              <a:path w="3627754" h="76200">
                <a:moveTo>
                  <a:pt x="2362200" y="31750"/>
                </a:moveTo>
                <a:lnTo>
                  <a:pt x="2311400" y="31750"/>
                </a:lnTo>
                <a:lnTo>
                  <a:pt x="2311400" y="44450"/>
                </a:lnTo>
                <a:lnTo>
                  <a:pt x="2362200" y="44450"/>
                </a:lnTo>
                <a:lnTo>
                  <a:pt x="2362200" y="31750"/>
                </a:lnTo>
                <a:close/>
              </a:path>
              <a:path w="3627754" h="76200">
                <a:moveTo>
                  <a:pt x="2451100" y="31750"/>
                </a:moveTo>
                <a:lnTo>
                  <a:pt x="2400300" y="31750"/>
                </a:lnTo>
                <a:lnTo>
                  <a:pt x="2400300" y="44450"/>
                </a:lnTo>
                <a:lnTo>
                  <a:pt x="2451100" y="44450"/>
                </a:lnTo>
                <a:lnTo>
                  <a:pt x="2451100" y="31750"/>
                </a:lnTo>
                <a:close/>
              </a:path>
              <a:path w="3627754" h="76200">
                <a:moveTo>
                  <a:pt x="2540000" y="31750"/>
                </a:moveTo>
                <a:lnTo>
                  <a:pt x="2489200" y="31750"/>
                </a:lnTo>
                <a:lnTo>
                  <a:pt x="2489200" y="44450"/>
                </a:lnTo>
                <a:lnTo>
                  <a:pt x="2540000" y="44450"/>
                </a:lnTo>
                <a:lnTo>
                  <a:pt x="2540000" y="31750"/>
                </a:lnTo>
                <a:close/>
              </a:path>
              <a:path w="3627754" h="76200">
                <a:moveTo>
                  <a:pt x="2628900" y="31750"/>
                </a:moveTo>
                <a:lnTo>
                  <a:pt x="2578100" y="31750"/>
                </a:lnTo>
                <a:lnTo>
                  <a:pt x="2578100" y="44450"/>
                </a:lnTo>
                <a:lnTo>
                  <a:pt x="2628900" y="44450"/>
                </a:lnTo>
                <a:lnTo>
                  <a:pt x="2628900" y="31750"/>
                </a:lnTo>
                <a:close/>
              </a:path>
              <a:path w="3627754" h="76200">
                <a:moveTo>
                  <a:pt x="2717800" y="31750"/>
                </a:moveTo>
                <a:lnTo>
                  <a:pt x="2667000" y="31750"/>
                </a:lnTo>
                <a:lnTo>
                  <a:pt x="2667000" y="44450"/>
                </a:lnTo>
                <a:lnTo>
                  <a:pt x="2717800" y="44450"/>
                </a:lnTo>
                <a:lnTo>
                  <a:pt x="2717800" y="31750"/>
                </a:lnTo>
                <a:close/>
              </a:path>
              <a:path w="3627754" h="76200">
                <a:moveTo>
                  <a:pt x="2806700" y="31750"/>
                </a:moveTo>
                <a:lnTo>
                  <a:pt x="2755900" y="31750"/>
                </a:lnTo>
                <a:lnTo>
                  <a:pt x="2755900" y="44450"/>
                </a:lnTo>
                <a:lnTo>
                  <a:pt x="2806700" y="44450"/>
                </a:lnTo>
                <a:lnTo>
                  <a:pt x="2806700" y="31750"/>
                </a:lnTo>
                <a:close/>
              </a:path>
              <a:path w="3627754" h="76200">
                <a:moveTo>
                  <a:pt x="2895600" y="31750"/>
                </a:moveTo>
                <a:lnTo>
                  <a:pt x="2844800" y="31750"/>
                </a:lnTo>
                <a:lnTo>
                  <a:pt x="2844800" y="44450"/>
                </a:lnTo>
                <a:lnTo>
                  <a:pt x="2895600" y="44450"/>
                </a:lnTo>
                <a:lnTo>
                  <a:pt x="2895600" y="31750"/>
                </a:lnTo>
                <a:close/>
              </a:path>
              <a:path w="3627754" h="76200">
                <a:moveTo>
                  <a:pt x="2984500" y="31750"/>
                </a:moveTo>
                <a:lnTo>
                  <a:pt x="2933700" y="31750"/>
                </a:lnTo>
                <a:lnTo>
                  <a:pt x="2933700" y="44450"/>
                </a:lnTo>
                <a:lnTo>
                  <a:pt x="2984500" y="44450"/>
                </a:lnTo>
                <a:lnTo>
                  <a:pt x="2984500" y="31750"/>
                </a:lnTo>
                <a:close/>
              </a:path>
              <a:path w="3627754" h="76200">
                <a:moveTo>
                  <a:pt x="3073400" y="31750"/>
                </a:moveTo>
                <a:lnTo>
                  <a:pt x="3022600" y="31750"/>
                </a:lnTo>
                <a:lnTo>
                  <a:pt x="3022600" y="44450"/>
                </a:lnTo>
                <a:lnTo>
                  <a:pt x="3073400" y="44450"/>
                </a:lnTo>
                <a:lnTo>
                  <a:pt x="3073400" y="31750"/>
                </a:lnTo>
                <a:close/>
              </a:path>
              <a:path w="3627754" h="76200">
                <a:moveTo>
                  <a:pt x="3162300" y="31750"/>
                </a:moveTo>
                <a:lnTo>
                  <a:pt x="3111500" y="31750"/>
                </a:lnTo>
                <a:lnTo>
                  <a:pt x="3111500" y="44450"/>
                </a:lnTo>
                <a:lnTo>
                  <a:pt x="3162300" y="44450"/>
                </a:lnTo>
                <a:lnTo>
                  <a:pt x="3162300" y="31750"/>
                </a:lnTo>
                <a:close/>
              </a:path>
              <a:path w="3627754" h="76200">
                <a:moveTo>
                  <a:pt x="3251200" y="31750"/>
                </a:moveTo>
                <a:lnTo>
                  <a:pt x="3200400" y="31750"/>
                </a:lnTo>
                <a:lnTo>
                  <a:pt x="3200400" y="44450"/>
                </a:lnTo>
                <a:lnTo>
                  <a:pt x="3251200" y="44450"/>
                </a:lnTo>
                <a:lnTo>
                  <a:pt x="3251200" y="31750"/>
                </a:lnTo>
                <a:close/>
              </a:path>
              <a:path w="3627754" h="76200">
                <a:moveTo>
                  <a:pt x="3340100" y="31750"/>
                </a:moveTo>
                <a:lnTo>
                  <a:pt x="3289300" y="31750"/>
                </a:lnTo>
                <a:lnTo>
                  <a:pt x="3289300" y="44450"/>
                </a:lnTo>
                <a:lnTo>
                  <a:pt x="3340100" y="44450"/>
                </a:lnTo>
                <a:lnTo>
                  <a:pt x="3340100" y="31750"/>
                </a:lnTo>
                <a:close/>
              </a:path>
              <a:path w="3627754" h="76200">
                <a:moveTo>
                  <a:pt x="3429000" y="31750"/>
                </a:moveTo>
                <a:lnTo>
                  <a:pt x="3378200" y="31750"/>
                </a:lnTo>
                <a:lnTo>
                  <a:pt x="3378200" y="44450"/>
                </a:lnTo>
                <a:lnTo>
                  <a:pt x="3429000" y="44450"/>
                </a:lnTo>
                <a:lnTo>
                  <a:pt x="3429000" y="31750"/>
                </a:lnTo>
                <a:close/>
              </a:path>
              <a:path w="3627754" h="76200">
                <a:moveTo>
                  <a:pt x="3517900" y="31750"/>
                </a:moveTo>
                <a:lnTo>
                  <a:pt x="3467100" y="31750"/>
                </a:lnTo>
                <a:lnTo>
                  <a:pt x="3467100" y="44450"/>
                </a:lnTo>
                <a:lnTo>
                  <a:pt x="3517900" y="44450"/>
                </a:lnTo>
                <a:lnTo>
                  <a:pt x="3517900" y="31750"/>
                </a:lnTo>
                <a:close/>
              </a:path>
              <a:path w="3627754" h="76200">
                <a:moveTo>
                  <a:pt x="3551174" y="0"/>
                </a:moveTo>
                <a:lnTo>
                  <a:pt x="3551174" y="76200"/>
                </a:lnTo>
                <a:lnTo>
                  <a:pt x="3614674" y="44450"/>
                </a:lnTo>
                <a:lnTo>
                  <a:pt x="3556000" y="44450"/>
                </a:lnTo>
                <a:lnTo>
                  <a:pt x="3556000" y="31750"/>
                </a:lnTo>
                <a:lnTo>
                  <a:pt x="3614674" y="31750"/>
                </a:lnTo>
                <a:lnTo>
                  <a:pt x="3551174" y="0"/>
                </a:lnTo>
                <a:close/>
              </a:path>
              <a:path w="3627754" h="76200">
                <a:moveTo>
                  <a:pt x="3563874" y="31750"/>
                </a:moveTo>
                <a:lnTo>
                  <a:pt x="3556000" y="31750"/>
                </a:lnTo>
                <a:lnTo>
                  <a:pt x="3556000" y="44450"/>
                </a:lnTo>
                <a:lnTo>
                  <a:pt x="3563874" y="44450"/>
                </a:lnTo>
                <a:lnTo>
                  <a:pt x="3563874" y="31750"/>
                </a:lnTo>
                <a:close/>
              </a:path>
              <a:path w="3627754" h="76200">
                <a:moveTo>
                  <a:pt x="3614674" y="31750"/>
                </a:moveTo>
                <a:lnTo>
                  <a:pt x="3563874" y="31750"/>
                </a:lnTo>
                <a:lnTo>
                  <a:pt x="3563874" y="44450"/>
                </a:lnTo>
                <a:lnTo>
                  <a:pt x="3614674" y="44450"/>
                </a:lnTo>
                <a:lnTo>
                  <a:pt x="3627374" y="38100"/>
                </a:lnTo>
                <a:lnTo>
                  <a:pt x="3614674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41797" y="2370531"/>
            <a:ext cx="265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Suivi de 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l’état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et des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investissements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14144" y="3083051"/>
            <a:ext cx="2778125" cy="76200"/>
          </a:xfrm>
          <a:custGeom>
            <a:avLst/>
            <a:gdLst/>
            <a:ahLst/>
            <a:cxnLst/>
            <a:rect l="l" t="t" r="r" b="b"/>
            <a:pathLst>
              <a:path w="2778125" h="76200">
                <a:moveTo>
                  <a:pt x="2701925" y="0"/>
                </a:moveTo>
                <a:lnTo>
                  <a:pt x="2701925" y="76200"/>
                </a:lnTo>
                <a:lnTo>
                  <a:pt x="2765425" y="44450"/>
                </a:lnTo>
                <a:lnTo>
                  <a:pt x="2714625" y="44450"/>
                </a:lnTo>
                <a:lnTo>
                  <a:pt x="2714625" y="31750"/>
                </a:lnTo>
                <a:lnTo>
                  <a:pt x="2765425" y="31750"/>
                </a:lnTo>
                <a:lnTo>
                  <a:pt x="2701925" y="0"/>
                </a:lnTo>
                <a:close/>
              </a:path>
              <a:path w="2778125" h="76200">
                <a:moveTo>
                  <a:pt x="27019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701925" y="44450"/>
                </a:lnTo>
                <a:lnTo>
                  <a:pt x="2701925" y="31750"/>
                </a:lnTo>
                <a:close/>
              </a:path>
              <a:path w="2778125" h="76200">
                <a:moveTo>
                  <a:pt x="2765425" y="31750"/>
                </a:moveTo>
                <a:lnTo>
                  <a:pt x="2714625" y="31750"/>
                </a:lnTo>
                <a:lnTo>
                  <a:pt x="2714625" y="44450"/>
                </a:lnTo>
                <a:lnTo>
                  <a:pt x="2765425" y="44450"/>
                </a:lnTo>
                <a:lnTo>
                  <a:pt x="2778125" y="38100"/>
                </a:lnTo>
                <a:lnTo>
                  <a:pt x="2765425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4144" y="3563111"/>
            <a:ext cx="2778125" cy="76200"/>
          </a:xfrm>
          <a:custGeom>
            <a:avLst/>
            <a:gdLst/>
            <a:ahLst/>
            <a:cxnLst/>
            <a:rect l="l" t="t" r="r" b="b"/>
            <a:pathLst>
              <a:path w="2778125" h="76200">
                <a:moveTo>
                  <a:pt x="2701925" y="0"/>
                </a:moveTo>
                <a:lnTo>
                  <a:pt x="2701925" y="76200"/>
                </a:lnTo>
                <a:lnTo>
                  <a:pt x="2765425" y="44450"/>
                </a:lnTo>
                <a:lnTo>
                  <a:pt x="2714625" y="44450"/>
                </a:lnTo>
                <a:lnTo>
                  <a:pt x="2714625" y="31750"/>
                </a:lnTo>
                <a:lnTo>
                  <a:pt x="2765425" y="31750"/>
                </a:lnTo>
                <a:lnTo>
                  <a:pt x="2701925" y="0"/>
                </a:lnTo>
                <a:close/>
              </a:path>
              <a:path w="2778125" h="76200">
                <a:moveTo>
                  <a:pt x="27019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701925" y="44450"/>
                </a:lnTo>
                <a:lnTo>
                  <a:pt x="2701925" y="31750"/>
                </a:lnTo>
                <a:close/>
              </a:path>
              <a:path w="2778125" h="76200">
                <a:moveTo>
                  <a:pt x="2765425" y="31750"/>
                </a:moveTo>
                <a:lnTo>
                  <a:pt x="2714625" y="31750"/>
                </a:lnTo>
                <a:lnTo>
                  <a:pt x="2714625" y="44450"/>
                </a:lnTo>
                <a:lnTo>
                  <a:pt x="2765425" y="44450"/>
                </a:lnTo>
                <a:lnTo>
                  <a:pt x="2778125" y="38100"/>
                </a:lnTo>
                <a:lnTo>
                  <a:pt x="2765425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62733" y="2834767"/>
            <a:ext cx="3900170" cy="718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Calcul de l’indemnité équitable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(divergence</a:t>
            </a:r>
            <a:r>
              <a:rPr sz="1400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juridique)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Calcul des parts de</a:t>
            </a:r>
            <a:r>
              <a:rPr sz="1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copropriété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50664" y="4367784"/>
            <a:ext cx="253365" cy="251460"/>
          </a:xfrm>
          <a:custGeom>
            <a:avLst/>
            <a:gdLst/>
            <a:ahLst/>
            <a:cxnLst/>
            <a:rect l="l" t="t" r="r" b="b"/>
            <a:pathLst>
              <a:path w="253364" h="251460">
                <a:moveTo>
                  <a:pt x="252984" y="0"/>
                </a:moveTo>
                <a:lnTo>
                  <a:pt x="0" y="0"/>
                </a:lnTo>
                <a:lnTo>
                  <a:pt x="126491" y="251460"/>
                </a:lnTo>
                <a:lnTo>
                  <a:pt x="25298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50664" y="4367784"/>
            <a:ext cx="253365" cy="251460"/>
          </a:xfrm>
          <a:custGeom>
            <a:avLst/>
            <a:gdLst/>
            <a:ahLst/>
            <a:cxnLst/>
            <a:rect l="l" t="t" r="r" b="b"/>
            <a:pathLst>
              <a:path w="253364" h="251460">
                <a:moveTo>
                  <a:pt x="252984" y="0"/>
                </a:moveTo>
                <a:lnTo>
                  <a:pt x="126491" y="251460"/>
                </a:lnTo>
                <a:lnTo>
                  <a:pt x="0" y="0"/>
                </a:lnTo>
                <a:lnTo>
                  <a:pt x="252984" y="0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94226" y="3831716"/>
            <a:ext cx="119697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2024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–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Choix</a:t>
            </a:r>
            <a:r>
              <a:rPr sz="1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du</a:t>
            </a:r>
            <a:endParaRPr sz="14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partenaire</a:t>
            </a:r>
            <a:r>
              <a:rPr sz="14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(AP)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26907" y="4335779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251460" y="0"/>
                </a:moveTo>
                <a:lnTo>
                  <a:pt x="0" y="0"/>
                </a:lnTo>
                <a:lnTo>
                  <a:pt x="125730" y="251460"/>
                </a:lnTo>
                <a:lnTo>
                  <a:pt x="2514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26907" y="4335779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251460" y="0"/>
                </a:moveTo>
                <a:lnTo>
                  <a:pt x="125730" y="251460"/>
                </a:lnTo>
                <a:lnTo>
                  <a:pt x="0" y="0"/>
                </a:lnTo>
                <a:lnTo>
                  <a:pt x="251460" y="0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275956" y="3768344"/>
            <a:ext cx="17576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75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2026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–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Approbation des  concessions (AP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CE)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84547" y="6048844"/>
            <a:ext cx="2533650" cy="76200"/>
          </a:xfrm>
          <a:custGeom>
            <a:avLst/>
            <a:gdLst/>
            <a:ahLst/>
            <a:cxnLst/>
            <a:rect l="l" t="t" r="r" b="b"/>
            <a:pathLst>
              <a:path w="2533650" h="76200">
                <a:moveTo>
                  <a:pt x="2457428" y="44452"/>
                </a:moveTo>
                <a:lnTo>
                  <a:pt x="2457323" y="76200"/>
                </a:lnTo>
                <a:lnTo>
                  <a:pt x="2521317" y="44500"/>
                </a:lnTo>
                <a:lnTo>
                  <a:pt x="2470150" y="44500"/>
                </a:lnTo>
                <a:lnTo>
                  <a:pt x="2457428" y="44452"/>
                </a:lnTo>
                <a:close/>
              </a:path>
              <a:path w="2533650" h="76200">
                <a:moveTo>
                  <a:pt x="2457471" y="31753"/>
                </a:moveTo>
                <a:lnTo>
                  <a:pt x="2457428" y="44452"/>
                </a:lnTo>
                <a:lnTo>
                  <a:pt x="2470150" y="44500"/>
                </a:lnTo>
                <a:lnTo>
                  <a:pt x="2470150" y="31800"/>
                </a:lnTo>
                <a:lnTo>
                  <a:pt x="2457471" y="31753"/>
                </a:lnTo>
                <a:close/>
              </a:path>
              <a:path w="2533650" h="76200">
                <a:moveTo>
                  <a:pt x="2457577" y="0"/>
                </a:moveTo>
                <a:lnTo>
                  <a:pt x="2457471" y="31753"/>
                </a:lnTo>
                <a:lnTo>
                  <a:pt x="2470150" y="31800"/>
                </a:lnTo>
                <a:lnTo>
                  <a:pt x="2470150" y="44500"/>
                </a:lnTo>
                <a:lnTo>
                  <a:pt x="2521317" y="44500"/>
                </a:lnTo>
                <a:lnTo>
                  <a:pt x="2533650" y="38392"/>
                </a:lnTo>
                <a:lnTo>
                  <a:pt x="2457577" y="0"/>
                </a:lnTo>
                <a:close/>
              </a:path>
              <a:path w="2533650" h="76200">
                <a:moveTo>
                  <a:pt x="0" y="22517"/>
                </a:moveTo>
                <a:lnTo>
                  <a:pt x="0" y="35217"/>
                </a:lnTo>
                <a:lnTo>
                  <a:pt x="2457428" y="44452"/>
                </a:lnTo>
                <a:lnTo>
                  <a:pt x="2457471" y="31753"/>
                </a:lnTo>
                <a:lnTo>
                  <a:pt x="0" y="2251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728209" y="5800750"/>
            <a:ext cx="1616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Dossier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concession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18959" y="6048755"/>
            <a:ext cx="1402080" cy="76200"/>
          </a:xfrm>
          <a:custGeom>
            <a:avLst/>
            <a:gdLst/>
            <a:ahLst/>
            <a:cxnLst/>
            <a:rect l="l" t="t" r="r" b="b"/>
            <a:pathLst>
              <a:path w="1402079" h="76200">
                <a:moveTo>
                  <a:pt x="50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0800" y="44450"/>
                </a:lnTo>
                <a:lnTo>
                  <a:pt x="50800" y="31750"/>
                </a:lnTo>
                <a:close/>
              </a:path>
              <a:path w="1402079" h="76200">
                <a:moveTo>
                  <a:pt x="139700" y="31750"/>
                </a:moveTo>
                <a:lnTo>
                  <a:pt x="88900" y="31750"/>
                </a:lnTo>
                <a:lnTo>
                  <a:pt x="88900" y="44450"/>
                </a:lnTo>
                <a:lnTo>
                  <a:pt x="139700" y="44450"/>
                </a:lnTo>
                <a:lnTo>
                  <a:pt x="139700" y="31750"/>
                </a:lnTo>
                <a:close/>
              </a:path>
              <a:path w="1402079" h="76200">
                <a:moveTo>
                  <a:pt x="228600" y="31750"/>
                </a:moveTo>
                <a:lnTo>
                  <a:pt x="177800" y="31750"/>
                </a:lnTo>
                <a:lnTo>
                  <a:pt x="17780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1402079" h="76200">
                <a:moveTo>
                  <a:pt x="317500" y="31750"/>
                </a:moveTo>
                <a:lnTo>
                  <a:pt x="266700" y="31750"/>
                </a:lnTo>
                <a:lnTo>
                  <a:pt x="266700" y="44450"/>
                </a:lnTo>
                <a:lnTo>
                  <a:pt x="317500" y="44450"/>
                </a:lnTo>
                <a:lnTo>
                  <a:pt x="317500" y="31750"/>
                </a:lnTo>
                <a:close/>
              </a:path>
              <a:path w="1402079" h="76200">
                <a:moveTo>
                  <a:pt x="406400" y="31750"/>
                </a:moveTo>
                <a:lnTo>
                  <a:pt x="355600" y="31750"/>
                </a:lnTo>
                <a:lnTo>
                  <a:pt x="355600" y="44450"/>
                </a:lnTo>
                <a:lnTo>
                  <a:pt x="406400" y="44450"/>
                </a:lnTo>
                <a:lnTo>
                  <a:pt x="406400" y="31750"/>
                </a:lnTo>
                <a:close/>
              </a:path>
              <a:path w="1402079" h="76200">
                <a:moveTo>
                  <a:pt x="495300" y="31750"/>
                </a:moveTo>
                <a:lnTo>
                  <a:pt x="444500" y="31750"/>
                </a:lnTo>
                <a:lnTo>
                  <a:pt x="444500" y="44450"/>
                </a:lnTo>
                <a:lnTo>
                  <a:pt x="495300" y="44450"/>
                </a:lnTo>
                <a:lnTo>
                  <a:pt x="495300" y="31750"/>
                </a:lnTo>
                <a:close/>
              </a:path>
              <a:path w="1402079" h="76200">
                <a:moveTo>
                  <a:pt x="584200" y="31750"/>
                </a:moveTo>
                <a:lnTo>
                  <a:pt x="533400" y="31750"/>
                </a:lnTo>
                <a:lnTo>
                  <a:pt x="533400" y="44450"/>
                </a:lnTo>
                <a:lnTo>
                  <a:pt x="584200" y="44450"/>
                </a:lnTo>
                <a:lnTo>
                  <a:pt x="584200" y="31750"/>
                </a:lnTo>
                <a:close/>
              </a:path>
              <a:path w="1402079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73100" y="31750"/>
                </a:lnTo>
                <a:close/>
              </a:path>
              <a:path w="1402079" h="76200">
                <a:moveTo>
                  <a:pt x="762000" y="31750"/>
                </a:moveTo>
                <a:lnTo>
                  <a:pt x="711200" y="31750"/>
                </a:lnTo>
                <a:lnTo>
                  <a:pt x="71120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1402079" h="76200">
                <a:moveTo>
                  <a:pt x="850900" y="31750"/>
                </a:moveTo>
                <a:lnTo>
                  <a:pt x="800100" y="31750"/>
                </a:lnTo>
                <a:lnTo>
                  <a:pt x="800100" y="44450"/>
                </a:lnTo>
                <a:lnTo>
                  <a:pt x="850900" y="44450"/>
                </a:lnTo>
                <a:lnTo>
                  <a:pt x="850900" y="31750"/>
                </a:lnTo>
                <a:close/>
              </a:path>
              <a:path w="1402079" h="76200">
                <a:moveTo>
                  <a:pt x="939800" y="31750"/>
                </a:moveTo>
                <a:lnTo>
                  <a:pt x="889000" y="31750"/>
                </a:lnTo>
                <a:lnTo>
                  <a:pt x="889000" y="44450"/>
                </a:lnTo>
                <a:lnTo>
                  <a:pt x="939800" y="44450"/>
                </a:lnTo>
                <a:lnTo>
                  <a:pt x="939800" y="31750"/>
                </a:lnTo>
                <a:close/>
              </a:path>
              <a:path w="1402079" h="76200">
                <a:moveTo>
                  <a:pt x="1028700" y="31750"/>
                </a:moveTo>
                <a:lnTo>
                  <a:pt x="977900" y="31750"/>
                </a:lnTo>
                <a:lnTo>
                  <a:pt x="977900" y="44450"/>
                </a:lnTo>
                <a:lnTo>
                  <a:pt x="1028700" y="44450"/>
                </a:lnTo>
                <a:lnTo>
                  <a:pt x="1028700" y="31750"/>
                </a:lnTo>
                <a:close/>
              </a:path>
              <a:path w="1402079" h="76200">
                <a:moveTo>
                  <a:pt x="1117600" y="31750"/>
                </a:moveTo>
                <a:lnTo>
                  <a:pt x="1066800" y="31750"/>
                </a:lnTo>
                <a:lnTo>
                  <a:pt x="1066800" y="44450"/>
                </a:lnTo>
                <a:lnTo>
                  <a:pt x="1117600" y="44450"/>
                </a:lnTo>
                <a:lnTo>
                  <a:pt x="1117600" y="31750"/>
                </a:lnTo>
                <a:close/>
              </a:path>
              <a:path w="1402079" h="76200">
                <a:moveTo>
                  <a:pt x="12065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06500" y="44450"/>
                </a:lnTo>
                <a:lnTo>
                  <a:pt x="1206500" y="31750"/>
                </a:lnTo>
                <a:close/>
              </a:path>
              <a:path w="1402079" h="76200">
                <a:moveTo>
                  <a:pt x="1295400" y="31750"/>
                </a:moveTo>
                <a:lnTo>
                  <a:pt x="1244600" y="31750"/>
                </a:lnTo>
                <a:lnTo>
                  <a:pt x="124460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402079" h="76200">
                <a:moveTo>
                  <a:pt x="1325499" y="0"/>
                </a:moveTo>
                <a:lnTo>
                  <a:pt x="1325499" y="76200"/>
                </a:lnTo>
                <a:lnTo>
                  <a:pt x="1388999" y="44450"/>
                </a:lnTo>
                <a:lnTo>
                  <a:pt x="1333500" y="44450"/>
                </a:lnTo>
                <a:lnTo>
                  <a:pt x="1333500" y="31750"/>
                </a:lnTo>
                <a:lnTo>
                  <a:pt x="1388999" y="31750"/>
                </a:lnTo>
                <a:lnTo>
                  <a:pt x="1325499" y="0"/>
                </a:lnTo>
                <a:close/>
              </a:path>
              <a:path w="1402079" h="76200">
                <a:moveTo>
                  <a:pt x="1338199" y="31750"/>
                </a:moveTo>
                <a:lnTo>
                  <a:pt x="1333500" y="31750"/>
                </a:lnTo>
                <a:lnTo>
                  <a:pt x="1333500" y="44450"/>
                </a:lnTo>
                <a:lnTo>
                  <a:pt x="1338199" y="44450"/>
                </a:lnTo>
                <a:lnTo>
                  <a:pt x="1338199" y="31750"/>
                </a:lnTo>
                <a:close/>
              </a:path>
              <a:path w="1402079" h="76200">
                <a:moveTo>
                  <a:pt x="1388999" y="31750"/>
                </a:moveTo>
                <a:lnTo>
                  <a:pt x="1338199" y="31750"/>
                </a:lnTo>
                <a:lnTo>
                  <a:pt x="1338199" y="44450"/>
                </a:lnTo>
                <a:lnTo>
                  <a:pt x="1388999" y="44450"/>
                </a:lnTo>
                <a:lnTo>
                  <a:pt x="1401699" y="38100"/>
                </a:lnTo>
                <a:lnTo>
                  <a:pt x="1388999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071741" y="5791301"/>
            <a:ext cx="1056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Homologation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19516" y="4431791"/>
            <a:ext cx="3034665" cy="445134"/>
          </a:xfrm>
          <a:custGeom>
            <a:avLst/>
            <a:gdLst/>
            <a:ahLst/>
            <a:cxnLst/>
            <a:rect l="l" t="t" r="r" b="b"/>
            <a:pathLst>
              <a:path w="3034665" h="445135">
                <a:moveTo>
                  <a:pt x="2811779" y="0"/>
                </a:moveTo>
                <a:lnTo>
                  <a:pt x="0" y="0"/>
                </a:lnTo>
                <a:lnTo>
                  <a:pt x="222503" y="222503"/>
                </a:lnTo>
                <a:lnTo>
                  <a:pt x="0" y="445007"/>
                </a:lnTo>
                <a:lnTo>
                  <a:pt x="2811779" y="445007"/>
                </a:lnTo>
                <a:lnTo>
                  <a:pt x="3034283" y="222503"/>
                </a:lnTo>
                <a:lnTo>
                  <a:pt x="2811779" y="0"/>
                </a:lnTo>
                <a:close/>
              </a:path>
            </a:pathLst>
          </a:custGeom>
          <a:solidFill>
            <a:srgbClr val="C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787900" y="4493767"/>
            <a:ext cx="609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32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Projet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«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nouvelles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concessions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»	</a:t>
            </a:r>
            <a:r>
              <a:rPr sz="1800" spc="-5" dirty="0">
                <a:latin typeface="Calibri"/>
                <a:cs typeface="Calibri"/>
              </a:rPr>
              <a:t>Nouvelles</a:t>
            </a:r>
            <a:r>
              <a:rPr sz="1800" spc="-10" dirty="0">
                <a:latin typeface="Calibri"/>
                <a:cs typeface="Calibri"/>
              </a:rPr>
              <a:t> concessions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292083" y="4821935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124968" y="0"/>
                </a:moveTo>
                <a:lnTo>
                  <a:pt x="0" y="249936"/>
                </a:lnTo>
                <a:lnTo>
                  <a:pt x="249936" y="249936"/>
                </a:lnTo>
                <a:lnTo>
                  <a:pt x="1249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92083" y="4821935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0" y="249936"/>
                </a:moveTo>
                <a:lnTo>
                  <a:pt x="124968" y="0"/>
                </a:lnTo>
                <a:lnTo>
                  <a:pt x="249936" y="249936"/>
                </a:lnTo>
                <a:lnTo>
                  <a:pt x="0" y="249936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796021" y="5104841"/>
            <a:ext cx="167322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18.01.2027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4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Nouvelle</a:t>
            </a:r>
            <a:endParaRPr sz="14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exploitation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81072" y="5288279"/>
            <a:ext cx="2197100" cy="76200"/>
          </a:xfrm>
          <a:custGeom>
            <a:avLst/>
            <a:gdLst/>
            <a:ahLst/>
            <a:cxnLst/>
            <a:rect l="l" t="t" r="r" b="b"/>
            <a:pathLst>
              <a:path w="2197100" h="76200">
                <a:moveTo>
                  <a:pt x="2120900" y="0"/>
                </a:moveTo>
                <a:lnTo>
                  <a:pt x="2120900" y="76200"/>
                </a:lnTo>
                <a:lnTo>
                  <a:pt x="2184400" y="44450"/>
                </a:lnTo>
                <a:lnTo>
                  <a:pt x="2133600" y="44450"/>
                </a:lnTo>
                <a:lnTo>
                  <a:pt x="2133600" y="31750"/>
                </a:lnTo>
                <a:lnTo>
                  <a:pt x="2184400" y="31750"/>
                </a:lnTo>
                <a:lnTo>
                  <a:pt x="2120900" y="0"/>
                </a:lnTo>
                <a:close/>
              </a:path>
              <a:path w="2197100" h="76200">
                <a:moveTo>
                  <a:pt x="21209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120900" y="44450"/>
                </a:lnTo>
                <a:lnTo>
                  <a:pt x="2120900" y="31750"/>
                </a:lnTo>
                <a:close/>
              </a:path>
              <a:path w="2197100" h="76200">
                <a:moveTo>
                  <a:pt x="2184400" y="31750"/>
                </a:moveTo>
                <a:lnTo>
                  <a:pt x="2133600" y="31750"/>
                </a:lnTo>
                <a:lnTo>
                  <a:pt x="2133600" y="44450"/>
                </a:lnTo>
                <a:lnTo>
                  <a:pt x="2184400" y="44450"/>
                </a:lnTo>
                <a:lnTo>
                  <a:pt x="2197100" y="38100"/>
                </a:lnTo>
                <a:lnTo>
                  <a:pt x="2184400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583942" y="5040248"/>
            <a:ext cx="2413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Analyses de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rentabilité et</a:t>
            </a:r>
            <a:r>
              <a:rPr sz="14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risques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61260" y="5667755"/>
            <a:ext cx="2197100" cy="76200"/>
          </a:xfrm>
          <a:custGeom>
            <a:avLst/>
            <a:gdLst/>
            <a:ahLst/>
            <a:cxnLst/>
            <a:rect l="l" t="t" r="r" b="b"/>
            <a:pathLst>
              <a:path w="2197100" h="76200">
                <a:moveTo>
                  <a:pt x="2120900" y="0"/>
                </a:moveTo>
                <a:lnTo>
                  <a:pt x="2120900" y="76200"/>
                </a:lnTo>
                <a:lnTo>
                  <a:pt x="2184400" y="44450"/>
                </a:lnTo>
                <a:lnTo>
                  <a:pt x="2133600" y="44450"/>
                </a:lnTo>
                <a:lnTo>
                  <a:pt x="2133600" y="31750"/>
                </a:lnTo>
                <a:lnTo>
                  <a:pt x="2184400" y="31750"/>
                </a:lnTo>
                <a:lnTo>
                  <a:pt x="2120900" y="0"/>
                </a:lnTo>
                <a:close/>
              </a:path>
              <a:path w="2197100" h="76200">
                <a:moveTo>
                  <a:pt x="21209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120900" y="44450"/>
                </a:lnTo>
                <a:lnTo>
                  <a:pt x="2120900" y="31750"/>
                </a:lnTo>
                <a:close/>
              </a:path>
              <a:path w="2197100" h="76200">
                <a:moveTo>
                  <a:pt x="2184400" y="31750"/>
                </a:moveTo>
                <a:lnTo>
                  <a:pt x="2133600" y="31750"/>
                </a:lnTo>
                <a:lnTo>
                  <a:pt x="2133600" y="44450"/>
                </a:lnTo>
                <a:lnTo>
                  <a:pt x="2184400" y="44450"/>
                </a:lnTo>
                <a:lnTo>
                  <a:pt x="2197100" y="38100"/>
                </a:lnTo>
                <a:lnTo>
                  <a:pt x="2184400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043173" y="5419750"/>
            <a:ext cx="10331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Appel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d’offres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855720" y="3453384"/>
            <a:ext cx="1755775" cy="1755775"/>
          </a:xfrm>
          <a:custGeom>
            <a:avLst/>
            <a:gdLst/>
            <a:ahLst/>
            <a:cxnLst/>
            <a:rect l="l" t="t" r="r" b="b"/>
            <a:pathLst>
              <a:path w="1755775" h="1755775">
                <a:moveTo>
                  <a:pt x="0" y="877823"/>
                </a:moveTo>
                <a:lnTo>
                  <a:pt x="1299" y="829664"/>
                </a:lnTo>
                <a:lnTo>
                  <a:pt x="5151" y="782184"/>
                </a:lnTo>
                <a:lnTo>
                  <a:pt x="11490" y="735448"/>
                </a:lnTo>
                <a:lnTo>
                  <a:pt x="20249" y="689525"/>
                </a:lnTo>
                <a:lnTo>
                  <a:pt x="31360" y="644480"/>
                </a:lnTo>
                <a:lnTo>
                  <a:pt x="44756" y="600382"/>
                </a:lnTo>
                <a:lnTo>
                  <a:pt x="60372" y="557297"/>
                </a:lnTo>
                <a:lnTo>
                  <a:pt x="78138" y="515293"/>
                </a:lnTo>
                <a:lnTo>
                  <a:pt x="97990" y="474435"/>
                </a:lnTo>
                <a:lnTo>
                  <a:pt x="119859" y="434791"/>
                </a:lnTo>
                <a:lnTo>
                  <a:pt x="143679" y="396428"/>
                </a:lnTo>
                <a:lnTo>
                  <a:pt x="169383" y="359414"/>
                </a:lnTo>
                <a:lnTo>
                  <a:pt x="196903" y="323814"/>
                </a:lnTo>
                <a:lnTo>
                  <a:pt x="226174" y="289696"/>
                </a:lnTo>
                <a:lnTo>
                  <a:pt x="257127" y="257127"/>
                </a:lnTo>
                <a:lnTo>
                  <a:pt x="289696" y="226174"/>
                </a:lnTo>
                <a:lnTo>
                  <a:pt x="323814" y="196903"/>
                </a:lnTo>
                <a:lnTo>
                  <a:pt x="359414" y="169383"/>
                </a:lnTo>
                <a:lnTo>
                  <a:pt x="396428" y="143679"/>
                </a:lnTo>
                <a:lnTo>
                  <a:pt x="434791" y="119859"/>
                </a:lnTo>
                <a:lnTo>
                  <a:pt x="474435" y="97990"/>
                </a:lnTo>
                <a:lnTo>
                  <a:pt x="515293" y="78138"/>
                </a:lnTo>
                <a:lnTo>
                  <a:pt x="557297" y="60372"/>
                </a:lnTo>
                <a:lnTo>
                  <a:pt x="600382" y="44756"/>
                </a:lnTo>
                <a:lnTo>
                  <a:pt x="644480" y="31360"/>
                </a:lnTo>
                <a:lnTo>
                  <a:pt x="689525" y="20249"/>
                </a:lnTo>
                <a:lnTo>
                  <a:pt x="735448" y="11490"/>
                </a:lnTo>
                <a:lnTo>
                  <a:pt x="782184" y="5151"/>
                </a:lnTo>
                <a:lnTo>
                  <a:pt x="829664" y="1299"/>
                </a:lnTo>
                <a:lnTo>
                  <a:pt x="877824" y="0"/>
                </a:lnTo>
                <a:lnTo>
                  <a:pt x="925983" y="1299"/>
                </a:lnTo>
                <a:lnTo>
                  <a:pt x="973463" y="5151"/>
                </a:lnTo>
                <a:lnTo>
                  <a:pt x="1020199" y="11490"/>
                </a:lnTo>
                <a:lnTo>
                  <a:pt x="1066122" y="20249"/>
                </a:lnTo>
                <a:lnTo>
                  <a:pt x="1111167" y="31360"/>
                </a:lnTo>
                <a:lnTo>
                  <a:pt x="1155265" y="44756"/>
                </a:lnTo>
                <a:lnTo>
                  <a:pt x="1198350" y="60372"/>
                </a:lnTo>
                <a:lnTo>
                  <a:pt x="1240354" y="78138"/>
                </a:lnTo>
                <a:lnTo>
                  <a:pt x="1281212" y="97990"/>
                </a:lnTo>
                <a:lnTo>
                  <a:pt x="1320856" y="119859"/>
                </a:lnTo>
                <a:lnTo>
                  <a:pt x="1359219" y="143679"/>
                </a:lnTo>
                <a:lnTo>
                  <a:pt x="1396233" y="169383"/>
                </a:lnTo>
                <a:lnTo>
                  <a:pt x="1431833" y="196903"/>
                </a:lnTo>
                <a:lnTo>
                  <a:pt x="1465951" y="226174"/>
                </a:lnTo>
                <a:lnTo>
                  <a:pt x="1498520" y="257127"/>
                </a:lnTo>
                <a:lnTo>
                  <a:pt x="1529473" y="289696"/>
                </a:lnTo>
                <a:lnTo>
                  <a:pt x="1558744" y="323814"/>
                </a:lnTo>
                <a:lnTo>
                  <a:pt x="1586264" y="359414"/>
                </a:lnTo>
                <a:lnTo>
                  <a:pt x="1611968" y="396428"/>
                </a:lnTo>
                <a:lnTo>
                  <a:pt x="1635788" y="434791"/>
                </a:lnTo>
                <a:lnTo>
                  <a:pt x="1657657" y="474435"/>
                </a:lnTo>
                <a:lnTo>
                  <a:pt x="1677509" y="515293"/>
                </a:lnTo>
                <a:lnTo>
                  <a:pt x="1695275" y="557297"/>
                </a:lnTo>
                <a:lnTo>
                  <a:pt x="1710891" y="600382"/>
                </a:lnTo>
                <a:lnTo>
                  <a:pt x="1724287" y="644480"/>
                </a:lnTo>
                <a:lnTo>
                  <a:pt x="1735398" y="689525"/>
                </a:lnTo>
                <a:lnTo>
                  <a:pt x="1744157" y="735448"/>
                </a:lnTo>
                <a:lnTo>
                  <a:pt x="1750496" y="782184"/>
                </a:lnTo>
                <a:lnTo>
                  <a:pt x="1754348" y="829664"/>
                </a:lnTo>
                <a:lnTo>
                  <a:pt x="1755647" y="877823"/>
                </a:lnTo>
                <a:lnTo>
                  <a:pt x="1754348" y="925983"/>
                </a:lnTo>
                <a:lnTo>
                  <a:pt x="1750496" y="973463"/>
                </a:lnTo>
                <a:lnTo>
                  <a:pt x="1744157" y="1020199"/>
                </a:lnTo>
                <a:lnTo>
                  <a:pt x="1735398" y="1066122"/>
                </a:lnTo>
                <a:lnTo>
                  <a:pt x="1724287" y="1111167"/>
                </a:lnTo>
                <a:lnTo>
                  <a:pt x="1710891" y="1155265"/>
                </a:lnTo>
                <a:lnTo>
                  <a:pt x="1695275" y="1198350"/>
                </a:lnTo>
                <a:lnTo>
                  <a:pt x="1677509" y="1240354"/>
                </a:lnTo>
                <a:lnTo>
                  <a:pt x="1657657" y="1281212"/>
                </a:lnTo>
                <a:lnTo>
                  <a:pt x="1635788" y="1320856"/>
                </a:lnTo>
                <a:lnTo>
                  <a:pt x="1611968" y="1359219"/>
                </a:lnTo>
                <a:lnTo>
                  <a:pt x="1586264" y="1396233"/>
                </a:lnTo>
                <a:lnTo>
                  <a:pt x="1558744" y="1431833"/>
                </a:lnTo>
                <a:lnTo>
                  <a:pt x="1529473" y="1465951"/>
                </a:lnTo>
                <a:lnTo>
                  <a:pt x="1498520" y="1498520"/>
                </a:lnTo>
                <a:lnTo>
                  <a:pt x="1465951" y="1529473"/>
                </a:lnTo>
                <a:lnTo>
                  <a:pt x="1431833" y="1558744"/>
                </a:lnTo>
                <a:lnTo>
                  <a:pt x="1396233" y="1586264"/>
                </a:lnTo>
                <a:lnTo>
                  <a:pt x="1359219" y="1611968"/>
                </a:lnTo>
                <a:lnTo>
                  <a:pt x="1320856" y="1635788"/>
                </a:lnTo>
                <a:lnTo>
                  <a:pt x="1281212" y="1657657"/>
                </a:lnTo>
                <a:lnTo>
                  <a:pt x="1240354" y="1677509"/>
                </a:lnTo>
                <a:lnTo>
                  <a:pt x="1198350" y="1695275"/>
                </a:lnTo>
                <a:lnTo>
                  <a:pt x="1155265" y="1710891"/>
                </a:lnTo>
                <a:lnTo>
                  <a:pt x="1111167" y="1724287"/>
                </a:lnTo>
                <a:lnTo>
                  <a:pt x="1066122" y="1735398"/>
                </a:lnTo>
                <a:lnTo>
                  <a:pt x="1020199" y="1744157"/>
                </a:lnTo>
                <a:lnTo>
                  <a:pt x="973463" y="1750496"/>
                </a:lnTo>
                <a:lnTo>
                  <a:pt x="925983" y="1754348"/>
                </a:lnTo>
                <a:lnTo>
                  <a:pt x="877824" y="1755647"/>
                </a:lnTo>
                <a:lnTo>
                  <a:pt x="829664" y="1754348"/>
                </a:lnTo>
                <a:lnTo>
                  <a:pt x="782184" y="1750496"/>
                </a:lnTo>
                <a:lnTo>
                  <a:pt x="735448" y="1744157"/>
                </a:lnTo>
                <a:lnTo>
                  <a:pt x="689525" y="1735398"/>
                </a:lnTo>
                <a:lnTo>
                  <a:pt x="644480" y="1724287"/>
                </a:lnTo>
                <a:lnTo>
                  <a:pt x="600382" y="1710891"/>
                </a:lnTo>
                <a:lnTo>
                  <a:pt x="557297" y="1695275"/>
                </a:lnTo>
                <a:lnTo>
                  <a:pt x="515293" y="1677509"/>
                </a:lnTo>
                <a:lnTo>
                  <a:pt x="474435" y="1657657"/>
                </a:lnTo>
                <a:lnTo>
                  <a:pt x="434791" y="1635788"/>
                </a:lnTo>
                <a:lnTo>
                  <a:pt x="396428" y="1611968"/>
                </a:lnTo>
                <a:lnTo>
                  <a:pt x="359414" y="1586264"/>
                </a:lnTo>
                <a:lnTo>
                  <a:pt x="323814" y="1558744"/>
                </a:lnTo>
                <a:lnTo>
                  <a:pt x="289696" y="1529473"/>
                </a:lnTo>
                <a:lnTo>
                  <a:pt x="257127" y="1498520"/>
                </a:lnTo>
                <a:lnTo>
                  <a:pt x="226174" y="1465951"/>
                </a:lnTo>
                <a:lnTo>
                  <a:pt x="196903" y="1431833"/>
                </a:lnTo>
                <a:lnTo>
                  <a:pt x="169383" y="1396233"/>
                </a:lnTo>
                <a:lnTo>
                  <a:pt x="143679" y="1359219"/>
                </a:lnTo>
                <a:lnTo>
                  <a:pt x="119859" y="1320856"/>
                </a:lnTo>
                <a:lnTo>
                  <a:pt x="97990" y="1281212"/>
                </a:lnTo>
                <a:lnTo>
                  <a:pt x="78138" y="1240354"/>
                </a:lnTo>
                <a:lnTo>
                  <a:pt x="60372" y="1198350"/>
                </a:lnTo>
                <a:lnTo>
                  <a:pt x="44756" y="1155265"/>
                </a:lnTo>
                <a:lnTo>
                  <a:pt x="31360" y="1111167"/>
                </a:lnTo>
                <a:lnTo>
                  <a:pt x="20249" y="1066122"/>
                </a:lnTo>
                <a:lnTo>
                  <a:pt x="11490" y="1020199"/>
                </a:lnTo>
                <a:lnTo>
                  <a:pt x="5151" y="973463"/>
                </a:lnTo>
                <a:lnTo>
                  <a:pt x="1299" y="925983"/>
                </a:lnTo>
                <a:lnTo>
                  <a:pt x="0" y="877823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56209"/>
            <a:ext cx="824166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</a:pPr>
            <a:r>
              <a:rPr sz="29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P</a:t>
            </a:r>
            <a:r>
              <a:rPr sz="23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ROCESSUS </a:t>
            </a:r>
            <a:r>
              <a:rPr sz="230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RETOUR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DES</a:t>
            </a:r>
            <a:r>
              <a:rPr sz="2300" b="0" i="0" spc="24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CONCESSIONS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3304"/>
              </a:lnSpc>
            </a:pPr>
            <a:r>
              <a:rPr sz="2900" b="0" i="0" spc="-30" dirty="0">
                <a:solidFill>
                  <a:srgbClr val="C00000"/>
                </a:solidFill>
                <a:latin typeface="Calibri Light"/>
                <a:cs typeface="Calibri Light"/>
              </a:rPr>
              <a:t>Indemnité </a:t>
            </a:r>
            <a:r>
              <a:rPr sz="2900" b="0" i="0" dirty="0">
                <a:solidFill>
                  <a:srgbClr val="C00000"/>
                </a:solidFill>
                <a:latin typeface="Calibri Light"/>
                <a:cs typeface="Calibri Light"/>
              </a:rPr>
              <a:t>à </a:t>
            </a:r>
            <a:r>
              <a:rPr sz="2900" b="0" i="0" spc="-40" dirty="0">
                <a:solidFill>
                  <a:srgbClr val="C00000"/>
                </a:solidFill>
                <a:latin typeface="Calibri Light"/>
                <a:cs typeface="Calibri Light"/>
              </a:rPr>
              <a:t>payer </a:t>
            </a:r>
            <a:r>
              <a:rPr sz="29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par </a:t>
            </a:r>
            <a:r>
              <a:rPr sz="2900" b="0" i="0" spc="-5" dirty="0">
                <a:solidFill>
                  <a:srgbClr val="C00000"/>
                </a:solidFill>
                <a:latin typeface="Calibri Light"/>
                <a:cs typeface="Calibri Light"/>
              </a:rPr>
              <a:t>les </a:t>
            </a:r>
            <a:r>
              <a:rPr sz="2900" b="0" i="0" spc="-35" dirty="0">
                <a:solidFill>
                  <a:srgbClr val="C00000"/>
                </a:solidFill>
                <a:latin typeface="Calibri Light"/>
                <a:cs typeface="Calibri Light"/>
              </a:rPr>
              <a:t>communes </a:t>
            </a:r>
            <a:r>
              <a:rPr sz="29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au</a:t>
            </a:r>
            <a:r>
              <a:rPr sz="2900" b="0" i="0" spc="-27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900" b="0" i="0" spc="-30" dirty="0">
                <a:solidFill>
                  <a:srgbClr val="C00000"/>
                </a:solidFill>
                <a:latin typeface="Calibri Light"/>
                <a:cs typeface="Calibri Light"/>
              </a:rPr>
              <a:t>concessionnaire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3778" y="2150364"/>
            <a:ext cx="6122469" cy="2144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71294" y="4346575"/>
            <a:ext cx="1352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Retour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gratuit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48225" y="4336491"/>
            <a:ext cx="1502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Retour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onéreux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7479" y="2151634"/>
            <a:ext cx="47345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l’échéance </a:t>
            </a:r>
            <a:r>
              <a:rPr sz="1800" spc="-5" dirty="0">
                <a:latin typeface="Arial"/>
                <a:cs typeface="Arial"/>
              </a:rPr>
              <a:t>de la concession, les </a:t>
            </a:r>
            <a:r>
              <a:rPr sz="1800" spc="-10" dirty="0">
                <a:latin typeface="Arial"/>
                <a:cs typeface="Arial"/>
              </a:rPr>
              <a:t>Communes  </a:t>
            </a:r>
            <a:r>
              <a:rPr sz="1800" spc="-5" dirty="0">
                <a:latin typeface="Arial"/>
                <a:cs typeface="Arial"/>
              </a:rPr>
              <a:t>concédantes deviennent propriétaires de  100% de </a:t>
            </a:r>
            <a:r>
              <a:rPr sz="1800" spc="-10" dirty="0">
                <a:latin typeface="Arial"/>
                <a:cs typeface="Arial"/>
              </a:rPr>
              <a:t>l’aménagement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-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gratuitement </a:t>
            </a:r>
            <a:r>
              <a:rPr sz="1800" spc="-10" dirty="0">
                <a:latin typeface="Arial"/>
                <a:cs typeface="Arial"/>
              </a:rPr>
              <a:t>pour </a:t>
            </a:r>
            <a:r>
              <a:rPr sz="1800" spc="-5" dirty="0">
                <a:latin typeface="Arial"/>
                <a:cs typeface="Arial"/>
              </a:rPr>
              <a:t>les parties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mouillées</a:t>
            </a:r>
            <a:endParaRPr sz="1800">
              <a:latin typeface="Arial"/>
              <a:cs typeface="Arial"/>
            </a:endParaRPr>
          </a:p>
          <a:p>
            <a:pPr marL="299085" marR="78105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contre le paiement </a:t>
            </a:r>
            <a:r>
              <a:rPr sz="1800" spc="-10" dirty="0">
                <a:latin typeface="Arial"/>
                <a:cs typeface="Arial"/>
              </a:rPr>
              <a:t>d’une </a:t>
            </a:r>
            <a:r>
              <a:rPr sz="1800" b="1" dirty="0">
                <a:latin typeface="Arial"/>
                <a:cs typeface="Arial"/>
              </a:rPr>
              <a:t>indemnité  équitable </a:t>
            </a:r>
            <a:r>
              <a:rPr sz="1800" spc="-5" dirty="0">
                <a:latin typeface="Arial"/>
                <a:cs typeface="Arial"/>
              </a:rPr>
              <a:t>pour les parties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sèches.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07479" y="4072254"/>
            <a:ext cx="4608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Le Canton du </a:t>
            </a:r>
            <a:r>
              <a:rPr sz="1800" spc="-30" dirty="0">
                <a:latin typeface="Arial"/>
                <a:cs typeface="Arial"/>
              </a:rPr>
              <a:t>Valais </a:t>
            </a:r>
            <a:r>
              <a:rPr sz="1800" spc="-5" dirty="0">
                <a:latin typeface="Arial"/>
                <a:cs typeface="Arial"/>
              </a:rPr>
              <a:t>rachète aux communes  </a:t>
            </a:r>
            <a:r>
              <a:rPr sz="1800" dirty="0">
                <a:latin typeface="Arial"/>
                <a:cs typeface="Arial"/>
              </a:rPr>
              <a:t>sa </a:t>
            </a:r>
            <a:r>
              <a:rPr sz="1800" spc="-5" dirty="0">
                <a:latin typeface="Arial"/>
                <a:cs typeface="Arial"/>
              </a:rPr>
              <a:t>part de 30% de </a:t>
            </a:r>
            <a:r>
              <a:rPr sz="1800" spc="-10" dirty="0">
                <a:latin typeface="Arial"/>
                <a:cs typeface="Arial"/>
              </a:rPr>
              <a:t>l’aménagement </a:t>
            </a:r>
            <a:r>
              <a:rPr sz="1800" spc="-5" dirty="0">
                <a:latin typeface="Arial"/>
                <a:cs typeface="Arial"/>
              </a:rPr>
              <a:t>d’Orsières  selon l’indemnité équitable </a:t>
            </a:r>
            <a:r>
              <a:rPr sz="1800" dirty="0">
                <a:latin typeface="Arial"/>
                <a:cs typeface="Arial"/>
              </a:rPr>
              <a:t>(art. </a:t>
            </a:r>
            <a:r>
              <a:rPr sz="1800" spc="-5" dirty="0">
                <a:latin typeface="Arial"/>
                <a:cs typeface="Arial"/>
              </a:rPr>
              <a:t>59 LcFH) </a:t>
            </a:r>
            <a:r>
              <a:rPr sz="1800" dirty="0">
                <a:latin typeface="Arial"/>
                <a:cs typeface="Arial"/>
              </a:rPr>
              <a:t>et  </a:t>
            </a:r>
            <a:r>
              <a:rPr sz="1800" spc="-5" dirty="0">
                <a:latin typeface="Arial"/>
                <a:cs typeface="Arial"/>
              </a:rPr>
              <a:t>non la valeur effective 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l’aménagement.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35833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sz="255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RGANISATION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</a:t>
            </a:r>
            <a:r>
              <a:rPr sz="2550" b="0" i="0" spc="1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PROJET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993" y="1260093"/>
            <a:ext cx="4545965" cy="11474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28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2020 </a:t>
            </a:r>
            <a:r>
              <a:rPr sz="1600" spc="-5" dirty="0">
                <a:latin typeface="Arial"/>
                <a:cs typeface="Arial"/>
              </a:rPr>
              <a:t>- constitution d’un CoPIL </a:t>
            </a:r>
            <a:r>
              <a:rPr sz="1600" spc="-10" dirty="0">
                <a:latin typeface="Arial"/>
                <a:cs typeface="Arial"/>
              </a:rPr>
              <a:t>FMO27 </a:t>
            </a:r>
            <a:r>
              <a:rPr sz="1600" spc="-5" dirty="0">
                <a:latin typeface="Arial"/>
                <a:cs typeface="Arial"/>
              </a:rPr>
              <a:t>avec les  </a:t>
            </a:r>
            <a:r>
              <a:rPr sz="1600" spc="-10" dirty="0">
                <a:latin typeface="Arial"/>
                <a:cs typeface="Arial"/>
              </a:rPr>
              <a:t>présidents des communes </a:t>
            </a:r>
            <a:r>
              <a:rPr sz="1600" spc="-5" dirty="0">
                <a:latin typeface="Arial"/>
                <a:cs typeface="Arial"/>
              </a:rPr>
              <a:t>d’Orsières et Liddes,  le service cantonal des forces hydrauliques et  FMV SA (comme centre de compétences  cantonal)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2830194"/>
            <a:ext cx="364172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1825"/>
              </a:lnSpc>
              <a:spcBef>
                <a:spcPts val="9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2022 </a:t>
            </a:r>
            <a:r>
              <a:rPr sz="1600" spc="-5" dirty="0">
                <a:latin typeface="Arial"/>
                <a:cs typeface="Arial"/>
              </a:rPr>
              <a:t>– constitution d’une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commission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ts val="1825"/>
              </a:lnSpc>
            </a:pPr>
            <a:r>
              <a:rPr sz="1600" spc="-5" dirty="0">
                <a:latin typeface="Arial"/>
                <a:cs typeface="Arial"/>
              </a:rPr>
              <a:t>intercommunale du retour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(CIR)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47104" y="3413759"/>
            <a:ext cx="3278124" cy="992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47104" y="3413759"/>
            <a:ext cx="3278504" cy="992505"/>
          </a:xfrm>
          <a:prstGeom prst="rect">
            <a:avLst/>
          </a:prstGeom>
          <a:ln w="3175">
            <a:solidFill>
              <a:srgbClr val="EC1C23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43890">
              <a:lnSpc>
                <a:spcPts val="2280"/>
              </a:lnSpc>
              <a:spcBef>
                <a:spcPts val="229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Direction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projet</a:t>
            </a:r>
            <a:endParaRPr sz="2000">
              <a:latin typeface="Calibri"/>
              <a:cs typeface="Calibri"/>
            </a:endParaRPr>
          </a:p>
          <a:p>
            <a:pPr marL="147955">
              <a:lnSpc>
                <a:spcPts val="1560"/>
              </a:lnSpc>
            </a:pPr>
            <a:r>
              <a:rPr sz="1400" spc="-5" dirty="0">
                <a:latin typeface="Calibri"/>
                <a:cs typeface="Calibri"/>
              </a:rPr>
              <a:t>PMO assurée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</a:t>
            </a:r>
            <a:endParaRPr sz="1400">
              <a:latin typeface="Calibri"/>
              <a:cs typeface="Calibri"/>
            </a:endParaRPr>
          </a:p>
          <a:p>
            <a:pPr marL="43497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1400" spc="-5" dirty="0">
                <a:latin typeface="Calibri"/>
                <a:cs typeface="Calibri"/>
              </a:rPr>
              <a:t>Nathan Bender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(IMDM)</a:t>
            </a:r>
            <a:endParaRPr sz="1400">
              <a:latin typeface="Calibri"/>
              <a:cs typeface="Calibri"/>
            </a:endParaRPr>
          </a:p>
          <a:p>
            <a:pPr marL="434975" indent="-287020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1400" dirty="0">
                <a:latin typeface="Calibri"/>
                <a:cs typeface="Calibri"/>
              </a:rPr>
              <a:t>Blaise </a:t>
            </a:r>
            <a:r>
              <a:rPr sz="1400" spc="-5" dirty="0">
                <a:latin typeface="Calibri"/>
                <a:cs typeface="Calibri"/>
              </a:rPr>
              <a:t>Lovisa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(IMDM)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12891" y="1458467"/>
            <a:ext cx="5167884" cy="1723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2891" y="1458467"/>
            <a:ext cx="5168265" cy="1724025"/>
          </a:xfrm>
          <a:custGeom>
            <a:avLst/>
            <a:gdLst/>
            <a:ahLst/>
            <a:cxnLst/>
            <a:rect l="l" t="t" r="r" b="b"/>
            <a:pathLst>
              <a:path w="5168265" h="1724025">
                <a:moveTo>
                  <a:pt x="0" y="1723643"/>
                </a:moveTo>
                <a:lnTo>
                  <a:pt x="5167884" y="1723643"/>
                </a:lnTo>
                <a:lnTo>
                  <a:pt x="5167884" y="0"/>
                </a:lnTo>
                <a:lnTo>
                  <a:pt x="0" y="0"/>
                </a:lnTo>
                <a:lnTo>
                  <a:pt x="0" y="1723643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51246" y="1481703"/>
            <a:ext cx="3056255" cy="164274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025650">
              <a:lnSpc>
                <a:spcPct val="100000"/>
              </a:lnSpc>
              <a:spcBef>
                <a:spcPts val="24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COPIL</a:t>
            </a:r>
            <a:r>
              <a:rPr sz="20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CIR</a:t>
            </a:r>
            <a:endParaRPr sz="20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10" dirty="0">
                <a:latin typeface="Calibri"/>
                <a:cs typeface="Calibri"/>
              </a:rPr>
              <a:t>Stève </a:t>
            </a:r>
            <a:r>
              <a:rPr sz="1400" b="1" spc="-5" dirty="0">
                <a:latin typeface="Calibri"/>
                <a:cs typeface="Calibri"/>
              </a:rPr>
              <a:t>Lattion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(Président)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latin typeface="Calibri"/>
                <a:cs typeface="Calibri"/>
              </a:rPr>
              <a:t>Joachim </a:t>
            </a:r>
            <a:r>
              <a:rPr sz="1400" b="1" dirty="0">
                <a:latin typeface="Calibri"/>
                <a:cs typeface="Calibri"/>
              </a:rPr>
              <a:t>Rausis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(Vice-président)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Tiziana </a:t>
            </a:r>
            <a:r>
              <a:rPr sz="1400" spc="-10" dirty="0">
                <a:latin typeface="Calibri"/>
                <a:cs typeface="Calibri"/>
              </a:rPr>
              <a:t>Lattion (Prés.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CoTech)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dirty="0">
                <a:latin typeface="Calibri"/>
                <a:cs typeface="Calibri"/>
              </a:rPr>
              <a:t>Basile </a:t>
            </a:r>
            <a:r>
              <a:rPr sz="1400" spc="-5" dirty="0">
                <a:latin typeface="Calibri"/>
                <a:cs typeface="Calibri"/>
              </a:rPr>
              <a:t>Darbellay </a:t>
            </a:r>
            <a:r>
              <a:rPr sz="1400" spc="-10" dirty="0">
                <a:latin typeface="Calibri"/>
                <a:cs typeface="Calibri"/>
              </a:rPr>
              <a:t>(Prés. </a:t>
            </a:r>
            <a:r>
              <a:rPr sz="1400" spc="-5" dirty="0">
                <a:latin typeface="Calibri"/>
                <a:cs typeface="Calibri"/>
              </a:rPr>
              <a:t>CoJu)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spc="-10" dirty="0">
                <a:latin typeface="Calibri"/>
                <a:cs typeface="Calibri"/>
              </a:rPr>
              <a:t>Pascal </a:t>
            </a:r>
            <a:r>
              <a:rPr sz="1400" spc="-25" dirty="0">
                <a:latin typeface="Calibri"/>
                <a:cs typeface="Calibri"/>
              </a:rPr>
              <a:t>Tornay </a:t>
            </a:r>
            <a:r>
              <a:rPr sz="1400" spc="-10" dirty="0">
                <a:latin typeface="Calibri"/>
                <a:cs typeface="Calibri"/>
              </a:rPr>
              <a:t>(Prés.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CoFi)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Raphaël </a:t>
            </a:r>
            <a:r>
              <a:rPr sz="1400" dirty="0">
                <a:latin typeface="Calibri"/>
                <a:cs typeface="Calibri"/>
              </a:rPr>
              <a:t>Moulin </a:t>
            </a:r>
            <a:r>
              <a:rPr sz="1400" spc="-10" dirty="0">
                <a:latin typeface="Calibri"/>
                <a:cs typeface="Calibri"/>
              </a:rPr>
              <a:t>(Prés.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CoCC)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1986" y="2697607"/>
            <a:ext cx="208216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Experts des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communes*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spc="-10" dirty="0">
                <a:latin typeface="Calibri"/>
                <a:cs typeface="Calibri"/>
              </a:rPr>
              <a:t>Secrétariat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cellule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PMO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08442" y="3180714"/>
            <a:ext cx="173608" cy="233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391" y="4905755"/>
            <a:ext cx="2682240" cy="995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9391" y="4905755"/>
            <a:ext cx="2682240" cy="995680"/>
          </a:xfrm>
          <a:prstGeom prst="rect">
            <a:avLst/>
          </a:prstGeom>
          <a:ln w="3175">
            <a:solidFill>
              <a:srgbClr val="EC1C23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115">
              <a:lnSpc>
                <a:spcPts val="2350"/>
              </a:lnSpc>
              <a:spcBef>
                <a:spcPts val="23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Commission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technique</a:t>
            </a:r>
            <a:endParaRPr sz="2000">
              <a:latin typeface="Calibri"/>
              <a:cs typeface="Calibri"/>
            </a:endParaRPr>
          </a:p>
          <a:p>
            <a:pPr marL="325755" indent="-287020">
              <a:lnSpc>
                <a:spcPts val="1630"/>
              </a:lnSpc>
              <a:buFont typeface="Arial"/>
              <a:buChar char="•"/>
              <a:tabLst>
                <a:tab pos="325755" algn="l"/>
                <a:tab pos="326390" algn="l"/>
              </a:tabLst>
            </a:pPr>
            <a:r>
              <a:rPr sz="1400" b="1" dirty="0">
                <a:latin typeface="Calibri"/>
                <a:cs typeface="Calibri"/>
              </a:rPr>
              <a:t>Tiziana </a:t>
            </a:r>
            <a:r>
              <a:rPr sz="1400" b="1" spc="-5" dirty="0">
                <a:latin typeface="Calibri"/>
                <a:cs typeface="Calibri"/>
              </a:rPr>
              <a:t>Lattion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(Présidente)</a:t>
            </a:r>
            <a:endParaRPr sz="1400">
              <a:latin typeface="Calibri"/>
              <a:cs typeface="Calibri"/>
            </a:endParaRPr>
          </a:p>
          <a:p>
            <a:pPr marL="325755" indent="-287020">
              <a:lnSpc>
                <a:spcPct val="100000"/>
              </a:lnSpc>
              <a:buFont typeface="Arial"/>
              <a:buChar char="•"/>
              <a:tabLst>
                <a:tab pos="325755" algn="l"/>
                <a:tab pos="326390" algn="l"/>
              </a:tabLst>
            </a:pPr>
            <a:r>
              <a:rPr sz="1400" spc="-5" dirty="0">
                <a:latin typeface="Calibri"/>
                <a:cs typeface="Calibri"/>
              </a:rPr>
              <a:t>Raphaël </a:t>
            </a:r>
            <a:r>
              <a:rPr sz="1400" dirty="0">
                <a:latin typeface="Calibri"/>
                <a:cs typeface="Calibri"/>
              </a:rPr>
              <a:t>Moulin</a:t>
            </a:r>
            <a:endParaRPr sz="1400">
              <a:latin typeface="Calibri"/>
              <a:cs typeface="Calibri"/>
            </a:endParaRPr>
          </a:p>
          <a:p>
            <a:pPr marL="325755" indent="-287020">
              <a:lnSpc>
                <a:spcPct val="100000"/>
              </a:lnSpc>
              <a:buFont typeface="Arial"/>
              <a:buChar char="•"/>
              <a:tabLst>
                <a:tab pos="325755" algn="l"/>
                <a:tab pos="326390" algn="l"/>
              </a:tabLst>
            </a:pPr>
            <a:r>
              <a:rPr sz="1400" spc="-15" dirty="0">
                <a:latin typeface="Calibri"/>
                <a:cs typeface="Calibri"/>
              </a:rPr>
              <a:t>Yves </a:t>
            </a:r>
            <a:r>
              <a:rPr sz="1400" spc="-5" dirty="0">
                <a:latin typeface="Calibri"/>
                <a:cs typeface="Calibri"/>
              </a:rPr>
              <a:t>Putallaz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(expert)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07664" y="4905755"/>
            <a:ext cx="2679191" cy="10012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07664" y="4905755"/>
            <a:ext cx="2679700" cy="1001394"/>
          </a:xfrm>
          <a:prstGeom prst="rect">
            <a:avLst/>
          </a:prstGeom>
          <a:ln w="3175">
            <a:solidFill>
              <a:srgbClr val="EC1C23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0955">
              <a:lnSpc>
                <a:spcPts val="2355"/>
              </a:lnSpc>
              <a:spcBef>
                <a:spcPts val="23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Commission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finances</a:t>
            </a:r>
            <a:endParaRPr sz="2000">
              <a:latin typeface="Calibri"/>
              <a:cs typeface="Calibri"/>
            </a:endParaRPr>
          </a:p>
          <a:p>
            <a:pPr marL="317500" indent="-287020">
              <a:lnSpc>
                <a:spcPts val="1635"/>
              </a:lnSpc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sz="1400" b="1" spc="-10" dirty="0">
                <a:latin typeface="Calibri"/>
                <a:cs typeface="Calibri"/>
              </a:rPr>
              <a:t>Pascal </a:t>
            </a:r>
            <a:r>
              <a:rPr sz="1400" b="1" spc="-25" dirty="0">
                <a:latin typeface="Calibri"/>
                <a:cs typeface="Calibri"/>
              </a:rPr>
              <a:t>Tornay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(Président)</a:t>
            </a:r>
            <a:endParaRPr sz="1400">
              <a:latin typeface="Calibri"/>
              <a:cs typeface="Calibri"/>
            </a:endParaRPr>
          </a:p>
          <a:p>
            <a:pPr marL="317500" indent="-287020">
              <a:lnSpc>
                <a:spcPct val="100000"/>
              </a:lnSpc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sz="1400" spc="-5" dirty="0">
                <a:latin typeface="Calibri"/>
                <a:cs typeface="Calibri"/>
              </a:rPr>
              <a:t>Tiziana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Lattion</a:t>
            </a:r>
            <a:endParaRPr sz="1400">
              <a:latin typeface="Calibri"/>
              <a:cs typeface="Calibri"/>
            </a:endParaRPr>
          </a:p>
          <a:p>
            <a:pPr marL="317500" indent="-287020">
              <a:lnSpc>
                <a:spcPct val="100000"/>
              </a:lnSpc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sz="1400" spc="-10" dirty="0">
                <a:latin typeface="Calibri"/>
                <a:cs typeface="Calibri"/>
              </a:rPr>
              <a:t>Patrice </a:t>
            </a:r>
            <a:r>
              <a:rPr sz="1400" spc="-5" dirty="0">
                <a:latin typeface="Calibri"/>
                <a:cs typeface="Calibri"/>
              </a:rPr>
              <a:t>Michaud (expert)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47459" y="4905755"/>
            <a:ext cx="2677667" cy="10012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47459" y="4905755"/>
            <a:ext cx="2677795" cy="1001394"/>
          </a:xfrm>
          <a:prstGeom prst="rect">
            <a:avLst/>
          </a:prstGeom>
          <a:ln w="3175">
            <a:solidFill>
              <a:srgbClr val="EC1C23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26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Commission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juridique</a:t>
            </a:r>
            <a:endParaRPr sz="2000">
              <a:latin typeface="Calibri"/>
              <a:cs typeface="Calibri"/>
            </a:endParaRPr>
          </a:p>
          <a:p>
            <a:pPr marL="321945" indent="-28702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1400" b="1" dirty="0">
                <a:latin typeface="Calibri"/>
                <a:cs typeface="Calibri"/>
              </a:rPr>
              <a:t>Basile Darbellay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(Président)</a:t>
            </a:r>
            <a:endParaRPr sz="1400">
              <a:latin typeface="Calibri"/>
              <a:cs typeface="Calibri"/>
            </a:endParaRPr>
          </a:p>
          <a:p>
            <a:pPr marL="32194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1400" spc="-10" dirty="0">
                <a:latin typeface="Calibri"/>
                <a:cs typeface="Calibri"/>
              </a:rPr>
              <a:t>Pascal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Tornay</a:t>
            </a:r>
            <a:endParaRPr sz="1400">
              <a:latin typeface="Calibri"/>
              <a:cs typeface="Calibri"/>
            </a:endParaRPr>
          </a:p>
          <a:p>
            <a:pPr marL="321945" indent="-287020">
              <a:lnSpc>
                <a:spcPct val="100000"/>
              </a:lnSpc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1400" spc="-5" dirty="0">
                <a:latin typeface="Calibri"/>
                <a:cs typeface="Calibri"/>
              </a:rPr>
              <a:t>Jacques Fournier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(expert)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84207" y="4905755"/>
            <a:ext cx="2679192" cy="9951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284207" y="4905755"/>
            <a:ext cx="2679700" cy="995680"/>
          </a:xfrm>
          <a:prstGeom prst="rect">
            <a:avLst/>
          </a:prstGeom>
          <a:ln w="3175">
            <a:solidFill>
              <a:srgbClr val="EC1C23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26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Commission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CC</a:t>
            </a:r>
            <a:endParaRPr sz="2000">
              <a:latin typeface="Calibri"/>
              <a:cs typeface="Calibri"/>
            </a:endParaRPr>
          </a:p>
          <a:p>
            <a:pPr marL="337185" indent="-28702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337185" algn="l"/>
                <a:tab pos="337820" algn="l"/>
              </a:tabLst>
            </a:pPr>
            <a:r>
              <a:rPr sz="1400" b="1" dirty="0">
                <a:latin typeface="Calibri"/>
                <a:cs typeface="Calibri"/>
              </a:rPr>
              <a:t>Raphaël Moulin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(Président)</a:t>
            </a:r>
            <a:endParaRPr sz="1400">
              <a:latin typeface="Calibri"/>
              <a:cs typeface="Calibri"/>
            </a:endParaRPr>
          </a:p>
          <a:p>
            <a:pPr marL="3371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7185" algn="l"/>
                <a:tab pos="337820" algn="l"/>
              </a:tabLst>
            </a:pPr>
            <a:r>
              <a:rPr sz="1400" spc="-5" dirty="0">
                <a:latin typeface="Calibri"/>
                <a:cs typeface="Calibri"/>
              </a:rPr>
              <a:t>David Marquis</a:t>
            </a:r>
            <a:endParaRPr sz="1400">
              <a:latin typeface="Calibri"/>
              <a:cs typeface="Calibri"/>
            </a:endParaRPr>
          </a:p>
          <a:p>
            <a:pPr marL="337185" indent="-287020">
              <a:lnSpc>
                <a:spcPct val="100000"/>
              </a:lnSpc>
              <a:buFont typeface="Arial"/>
              <a:buChar char="•"/>
              <a:tabLst>
                <a:tab pos="337185" algn="l"/>
                <a:tab pos="337820" algn="l"/>
              </a:tabLst>
            </a:pPr>
            <a:r>
              <a:rPr sz="1400" dirty="0">
                <a:latin typeface="Calibri"/>
                <a:cs typeface="Calibri"/>
              </a:rPr>
              <a:t>Guy </a:t>
            </a:r>
            <a:r>
              <a:rPr sz="1400" spc="-20" dirty="0">
                <a:latin typeface="Calibri"/>
                <a:cs typeface="Calibri"/>
              </a:rPr>
              <a:t>Favre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(expert)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57971" y="4405884"/>
            <a:ext cx="2552700" cy="503555"/>
          </a:xfrm>
          <a:custGeom>
            <a:avLst/>
            <a:gdLst/>
            <a:ahLst/>
            <a:cxnLst/>
            <a:rect l="l" t="t" r="r" b="b"/>
            <a:pathLst>
              <a:path w="2552700" h="503554">
                <a:moveTo>
                  <a:pt x="2436749" y="329438"/>
                </a:moveTo>
                <a:lnTo>
                  <a:pt x="2378837" y="329438"/>
                </a:lnTo>
                <a:lnTo>
                  <a:pt x="2465705" y="503174"/>
                </a:lnTo>
                <a:lnTo>
                  <a:pt x="2538095" y="358394"/>
                </a:lnTo>
                <a:lnTo>
                  <a:pt x="2436749" y="358394"/>
                </a:lnTo>
                <a:lnTo>
                  <a:pt x="2436749" y="329438"/>
                </a:lnTo>
                <a:close/>
              </a:path>
              <a:path w="2552700" h="503554">
                <a:moveTo>
                  <a:pt x="2436749" y="251587"/>
                </a:moveTo>
                <a:lnTo>
                  <a:pt x="2436749" y="358394"/>
                </a:lnTo>
                <a:lnTo>
                  <a:pt x="2494661" y="358394"/>
                </a:lnTo>
                <a:lnTo>
                  <a:pt x="2494661" y="280543"/>
                </a:lnTo>
                <a:lnTo>
                  <a:pt x="2465705" y="280543"/>
                </a:lnTo>
                <a:lnTo>
                  <a:pt x="2436749" y="251587"/>
                </a:lnTo>
                <a:close/>
              </a:path>
              <a:path w="2552700" h="503554">
                <a:moveTo>
                  <a:pt x="2552573" y="329438"/>
                </a:moveTo>
                <a:lnTo>
                  <a:pt x="2494661" y="329438"/>
                </a:lnTo>
                <a:lnTo>
                  <a:pt x="2494661" y="358394"/>
                </a:lnTo>
                <a:lnTo>
                  <a:pt x="2538095" y="358394"/>
                </a:lnTo>
                <a:lnTo>
                  <a:pt x="2552573" y="329438"/>
                </a:lnTo>
                <a:close/>
              </a:path>
              <a:path w="2552700" h="503554">
                <a:moveTo>
                  <a:pt x="57912" y="0"/>
                </a:moveTo>
                <a:lnTo>
                  <a:pt x="0" y="0"/>
                </a:lnTo>
                <a:lnTo>
                  <a:pt x="0" y="280543"/>
                </a:lnTo>
                <a:lnTo>
                  <a:pt x="2436749" y="280543"/>
                </a:lnTo>
                <a:lnTo>
                  <a:pt x="2436749" y="251587"/>
                </a:lnTo>
                <a:lnTo>
                  <a:pt x="57912" y="251587"/>
                </a:lnTo>
                <a:lnTo>
                  <a:pt x="28956" y="222631"/>
                </a:lnTo>
                <a:lnTo>
                  <a:pt x="57912" y="222631"/>
                </a:lnTo>
                <a:lnTo>
                  <a:pt x="57912" y="0"/>
                </a:lnTo>
                <a:close/>
              </a:path>
              <a:path w="2552700" h="503554">
                <a:moveTo>
                  <a:pt x="2494661" y="222631"/>
                </a:moveTo>
                <a:lnTo>
                  <a:pt x="57912" y="222631"/>
                </a:lnTo>
                <a:lnTo>
                  <a:pt x="57912" y="251587"/>
                </a:lnTo>
                <a:lnTo>
                  <a:pt x="2436749" y="251587"/>
                </a:lnTo>
                <a:lnTo>
                  <a:pt x="2465705" y="280543"/>
                </a:lnTo>
                <a:lnTo>
                  <a:pt x="2494661" y="280543"/>
                </a:lnTo>
                <a:lnTo>
                  <a:pt x="2494661" y="222631"/>
                </a:lnTo>
                <a:close/>
              </a:path>
              <a:path w="2552700" h="503554">
                <a:moveTo>
                  <a:pt x="57912" y="222631"/>
                </a:moveTo>
                <a:lnTo>
                  <a:pt x="28956" y="222631"/>
                </a:lnTo>
                <a:lnTo>
                  <a:pt x="57912" y="251587"/>
                </a:lnTo>
                <a:lnTo>
                  <a:pt x="57912" y="222631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0407" y="4405884"/>
            <a:ext cx="6475730" cy="500380"/>
          </a:xfrm>
          <a:custGeom>
            <a:avLst/>
            <a:gdLst/>
            <a:ahLst/>
            <a:cxnLst/>
            <a:rect l="l" t="t" r="r" b="b"/>
            <a:pathLst>
              <a:path w="6475730" h="500379">
                <a:moveTo>
                  <a:pt x="57912" y="326263"/>
                </a:moveTo>
                <a:lnTo>
                  <a:pt x="0" y="326263"/>
                </a:lnTo>
                <a:lnTo>
                  <a:pt x="86868" y="499999"/>
                </a:lnTo>
                <a:lnTo>
                  <a:pt x="159258" y="355219"/>
                </a:lnTo>
                <a:lnTo>
                  <a:pt x="57912" y="355219"/>
                </a:lnTo>
                <a:lnTo>
                  <a:pt x="57912" y="326263"/>
                </a:lnTo>
                <a:close/>
              </a:path>
              <a:path w="6475730" h="500379">
                <a:moveTo>
                  <a:pt x="6417437" y="221107"/>
                </a:moveTo>
                <a:lnTo>
                  <a:pt x="57912" y="221107"/>
                </a:lnTo>
                <a:lnTo>
                  <a:pt x="57912" y="355219"/>
                </a:lnTo>
                <a:lnTo>
                  <a:pt x="115824" y="355219"/>
                </a:lnTo>
                <a:lnTo>
                  <a:pt x="115824" y="279019"/>
                </a:lnTo>
                <a:lnTo>
                  <a:pt x="86868" y="279019"/>
                </a:lnTo>
                <a:lnTo>
                  <a:pt x="115824" y="250063"/>
                </a:lnTo>
                <a:lnTo>
                  <a:pt x="6417437" y="250063"/>
                </a:lnTo>
                <a:lnTo>
                  <a:pt x="6417437" y="221107"/>
                </a:lnTo>
                <a:close/>
              </a:path>
              <a:path w="6475730" h="500379">
                <a:moveTo>
                  <a:pt x="173736" y="326263"/>
                </a:moveTo>
                <a:lnTo>
                  <a:pt x="115824" y="326263"/>
                </a:lnTo>
                <a:lnTo>
                  <a:pt x="115824" y="355219"/>
                </a:lnTo>
                <a:lnTo>
                  <a:pt x="159258" y="355219"/>
                </a:lnTo>
                <a:lnTo>
                  <a:pt x="173736" y="326263"/>
                </a:lnTo>
                <a:close/>
              </a:path>
              <a:path w="6475730" h="500379">
                <a:moveTo>
                  <a:pt x="115824" y="250063"/>
                </a:moveTo>
                <a:lnTo>
                  <a:pt x="86868" y="279019"/>
                </a:lnTo>
                <a:lnTo>
                  <a:pt x="115824" y="279019"/>
                </a:lnTo>
                <a:lnTo>
                  <a:pt x="115824" y="250063"/>
                </a:lnTo>
                <a:close/>
              </a:path>
              <a:path w="6475730" h="500379">
                <a:moveTo>
                  <a:pt x="6475349" y="221107"/>
                </a:moveTo>
                <a:lnTo>
                  <a:pt x="6446393" y="221107"/>
                </a:lnTo>
                <a:lnTo>
                  <a:pt x="6417437" y="250063"/>
                </a:lnTo>
                <a:lnTo>
                  <a:pt x="115824" y="250063"/>
                </a:lnTo>
                <a:lnTo>
                  <a:pt x="115824" y="279019"/>
                </a:lnTo>
                <a:lnTo>
                  <a:pt x="6475349" y="279019"/>
                </a:lnTo>
                <a:lnTo>
                  <a:pt x="6475349" y="221107"/>
                </a:lnTo>
                <a:close/>
              </a:path>
              <a:path w="6475730" h="500379">
                <a:moveTo>
                  <a:pt x="6475349" y="0"/>
                </a:moveTo>
                <a:lnTo>
                  <a:pt x="6417437" y="0"/>
                </a:lnTo>
                <a:lnTo>
                  <a:pt x="6417437" y="250063"/>
                </a:lnTo>
                <a:lnTo>
                  <a:pt x="6446393" y="221107"/>
                </a:lnTo>
                <a:lnTo>
                  <a:pt x="6475349" y="221107"/>
                </a:lnTo>
                <a:lnTo>
                  <a:pt x="6475349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4964" y="4405884"/>
            <a:ext cx="3551554" cy="500380"/>
          </a:xfrm>
          <a:custGeom>
            <a:avLst/>
            <a:gdLst/>
            <a:ahLst/>
            <a:cxnLst/>
            <a:rect l="l" t="t" r="r" b="b"/>
            <a:pathLst>
              <a:path w="3551554" h="500379">
                <a:moveTo>
                  <a:pt x="57912" y="326263"/>
                </a:moveTo>
                <a:lnTo>
                  <a:pt x="0" y="326263"/>
                </a:lnTo>
                <a:lnTo>
                  <a:pt x="86868" y="499999"/>
                </a:lnTo>
                <a:lnTo>
                  <a:pt x="159258" y="355219"/>
                </a:lnTo>
                <a:lnTo>
                  <a:pt x="57912" y="355219"/>
                </a:lnTo>
                <a:lnTo>
                  <a:pt x="57912" y="326263"/>
                </a:lnTo>
                <a:close/>
              </a:path>
              <a:path w="3551554" h="500379">
                <a:moveTo>
                  <a:pt x="3493262" y="221107"/>
                </a:moveTo>
                <a:lnTo>
                  <a:pt x="57912" y="221107"/>
                </a:lnTo>
                <a:lnTo>
                  <a:pt x="57912" y="355219"/>
                </a:lnTo>
                <a:lnTo>
                  <a:pt x="115824" y="355219"/>
                </a:lnTo>
                <a:lnTo>
                  <a:pt x="115824" y="279019"/>
                </a:lnTo>
                <a:lnTo>
                  <a:pt x="86868" y="279019"/>
                </a:lnTo>
                <a:lnTo>
                  <a:pt x="115824" y="250063"/>
                </a:lnTo>
                <a:lnTo>
                  <a:pt x="3493262" y="250063"/>
                </a:lnTo>
                <a:lnTo>
                  <a:pt x="3493262" y="221107"/>
                </a:lnTo>
                <a:close/>
              </a:path>
              <a:path w="3551554" h="500379">
                <a:moveTo>
                  <a:pt x="173736" y="326263"/>
                </a:moveTo>
                <a:lnTo>
                  <a:pt x="115824" y="326263"/>
                </a:lnTo>
                <a:lnTo>
                  <a:pt x="115824" y="355219"/>
                </a:lnTo>
                <a:lnTo>
                  <a:pt x="159258" y="355219"/>
                </a:lnTo>
                <a:lnTo>
                  <a:pt x="173736" y="326263"/>
                </a:lnTo>
                <a:close/>
              </a:path>
              <a:path w="3551554" h="500379">
                <a:moveTo>
                  <a:pt x="115824" y="250063"/>
                </a:moveTo>
                <a:lnTo>
                  <a:pt x="86868" y="279019"/>
                </a:lnTo>
                <a:lnTo>
                  <a:pt x="115824" y="279019"/>
                </a:lnTo>
                <a:lnTo>
                  <a:pt x="115824" y="250063"/>
                </a:lnTo>
                <a:close/>
              </a:path>
              <a:path w="3551554" h="500379">
                <a:moveTo>
                  <a:pt x="3551174" y="221107"/>
                </a:moveTo>
                <a:lnTo>
                  <a:pt x="3522218" y="221107"/>
                </a:lnTo>
                <a:lnTo>
                  <a:pt x="3493262" y="250063"/>
                </a:lnTo>
                <a:lnTo>
                  <a:pt x="115824" y="250063"/>
                </a:lnTo>
                <a:lnTo>
                  <a:pt x="115824" y="279019"/>
                </a:lnTo>
                <a:lnTo>
                  <a:pt x="3551174" y="279019"/>
                </a:lnTo>
                <a:lnTo>
                  <a:pt x="3551174" y="221107"/>
                </a:lnTo>
                <a:close/>
              </a:path>
              <a:path w="3551554" h="500379">
                <a:moveTo>
                  <a:pt x="3551174" y="0"/>
                </a:moveTo>
                <a:lnTo>
                  <a:pt x="3493262" y="0"/>
                </a:lnTo>
                <a:lnTo>
                  <a:pt x="3493262" y="250063"/>
                </a:lnTo>
                <a:lnTo>
                  <a:pt x="3522218" y="221107"/>
                </a:lnTo>
                <a:lnTo>
                  <a:pt x="3551174" y="221107"/>
                </a:lnTo>
                <a:lnTo>
                  <a:pt x="3551174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92568" y="4405884"/>
            <a:ext cx="624205" cy="503555"/>
          </a:xfrm>
          <a:custGeom>
            <a:avLst/>
            <a:gdLst/>
            <a:ahLst/>
            <a:cxnLst/>
            <a:rect l="l" t="t" r="r" b="b"/>
            <a:pathLst>
              <a:path w="624204" h="503554">
                <a:moveTo>
                  <a:pt x="57912" y="329438"/>
                </a:moveTo>
                <a:lnTo>
                  <a:pt x="0" y="329438"/>
                </a:lnTo>
                <a:lnTo>
                  <a:pt x="86868" y="503174"/>
                </a:lnTo>
                <a:lnTo>
                  <a:pt x="159258" y="358394"/>
                </a:lnTo>
                <a:lnTo>
                  <a:pt x="57912" y="358394"/>
                </a:lnTo>
                <a:lnTo>
                  <a:pt x="57912" y="329438"/>
                </a:lnTo>
                <a:close/>
              </a:path>
              <a:path w="624204" h="503554">
                <a:moveTo>
                  <a:pt x="565912" y="222631"/>
                </a:moveTo>
                <a:lnTo>
                  <a:pt x="57912" y="222631"/>
                </a:lnTo>
                <a:lnTo>
                  <a:pt x="57912" y="358394"/>
                </a:lnTo>
                <a:lnTo>
                  <a:pt x="115824" y="358394"/>
                </a:lnTo>
                <a:lnTo>
                  <a:pt x="115824" y="280543"/>
                </a:lnTo>
                <a:lnTo>
                  <a:pt x="86868" y="280543"/>
                </a:lnTo>
                <a:lnTo>
                  <a:pt x="115824" y="251587"/>
                </a:lnTo>
                <a:lnTo>
                  <a:pt x="565912" y="251587"/>
                </a:lnTo>
                <a:lnTo>
                  <a:pt x="565912" y="222631"/>
                </a:lnTo>
                <a:close/>
              </a:path>
              <a:path w="624204" h="503554">
                <a:moveTo>
                  <a:pt x="173736" y="329438"/>
                </a:moveTo>
                <a:lnTo>
                  <a:pt x="115824" y="329438"/>
                </a:lnTo>
                <a:lnTo>
                  <a:pt x="115824" y="358394"/>
                </a:lnTo>
                <a:lnTo>
                  <a:pt x="159258" y="358394"/>
                </a:lnTo>
                <a:lnTo>
                  <a:pt x="173736" y="329438"/>
                </a:lnTo>
                <a:close/>
              </a:path>
              <a:path w="624204" h="503554">
                <a:moveTo>
                  <a:pt x="115824" y="251587"/>
                </a:moveTo>
                <a:lnTo>
                  <a:pt x="86868" y="280543"/>
                </a:lnTo>
                <a:lnTo>
                  <a:pt x="115824" y="280543"/>
                </a:lnTo>
                <a:lnTo>
                  <a:pt x="115824" y="251587"/>
                </a:lnTo>
                <a:close/>
              </a:path>
              <a:path w="624204" h="503554">
                <a:moveTo>
                  <a:pt x="623824" y="222631"/>
                </a:moveTo>
                <a:lnTo>
                  <a:pt x="594868" y="222631"/>
                </a:lnTo>
                <a:lnTo>
                  <a:pt x="565912" y="251587"/>
                </a:lnTo>
                <a:lnTo>
                  <a:pt x="115824" y="251587"/>
                </a:lnTo>
                <a:lnTo>
                  <a:pt x="115824" y="280543"/>
                </a:lnTo>
                <a:lnTo>
                  <a:pt x="623824" y="280543"/>
                </a:lnTo>
                <a:lnTo>
                  <a:pt x="623824" y="222631"/>
                </a:lnTo>
                <a:close/>
              </a:path>
              <a:path w="624204" h="503554">
                <a:moveTo>
                  <a:pt x="623824" y="0"/>
                </a:moveTo>
                <a:lnTo>
                  <a:pt x="565912" y="0"/>
                </a:lnTo>
                <a:lnTo>
                  <a:pt x="565912" y="251587"/>
                </a:lnTo>
                <a:lnTo>
                  <a:pt x="594868" y="222631"/>
                </a:lnTo>
                <a:lnTo>
                  <a:pt x="623824" y="222631"/>
                </a:lnTo>
                <a:lnTo>
                  <a:pt x="623824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28421"/>
            <a:ext cx="2849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V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ISION</a:t>
            </a:r>
            <a:r>
              <a:rPr sz="2550" b="0" i="0" spc="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25" dirty="0">
                <a:solidFill>
                  <a:srgbClr val="000000"/>
                </a:solidFill>
                <a:latin typeface="Calibri Light"/>
                <a:cs typeface="Calibri Light"/>
              </a:rPr>
              <a:t>COMMUNALE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0739" y="854938"/>
            <a:ext cx="10539730" cy="501967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4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exercer sa </a:t>
            </a:r>
            <a:r>
              <a:rPr sz="2600" b="1" dirty="0">
                <a:solidFill>
                  <a:srgbClr val="00AF50"/>
                </a:solidFill>
                <a:latin typeface="Arial"/>
                <a:cs typeface="Arial"/>
              </a:rPr>
              <a:t>souveraineté 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sur les eaux (AP de juin</a:t>
            </a:r>
            <a:r>
              <a:rPr sz="2600" spc="-1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2022)</a:t>
            </a:r>
            <a:endParaRPr sz="2600">
              <a:latin typeface="Arial"/>
              <a:cs typeface="Arial"/>
            </a:endParaRPr>
          </a:p>
          <a:p>
            <a:pPr marL="527685" marR="5080" indent="-515620">
              <a:lnSpc>
                <a:spcPct val="110000"/>
              </a:lnSpc>
              <a:spcBef>
                <a:spcPts val="10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contribuer 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à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mise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en 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œuvre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de la </a:t>
            </a:r>
            <a:r>
              <a:rPr sz="2600" b="1" dirty="0">
                <a:solidFill>
                  <a:srgbClr val="00AF50"/>
                </a:solidFill>
                <a:latin typeface="Arial"/>
                <a:cs typeface="Arial"/>
              </a:rPr>
              <a:t>stratégie force hydraulique 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du  canton (AP de juin 2022 : au minimum 51% en mains</a:t>
            </a:r>
            <a:r>
              <a:rPr sz="2600" spc="-8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communales)</a:t>
            </a:r>
            <a:endParaRPr sz="2600">
              <a:latin typeface="Arial"/>
              <a:cs typeface="Arial"/>
            </a:endParaRPr>
          </a:p>
          <a:p>
            <a:pPr marL="527685" marR="154940" indent="-515620">
              <a:lnSpc>
                <a:spcPct val="110100"/>
              </a:lnSpc>
              <a:spcBef>
                <a:spcPts val="9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Arial"/>
                <a:cs typeface="Arial"/>
              </a:rPr>
              <a:t>bénéficier d’un </a:t>
            </a:r>
            <a:r>
              <a:rPr sz="2600" b="1" dirty="0">
                <a:latin typeface="Arial"/>
                <a:cs typeface="Arial"/>
              </a:rPr>
              <a:t>revenu </a:t>
            </a:r>
            <a:r>
              <a:rPr sz="2600" spc="-5" dirty="0">
                <a:latin typeface="Arial"/>
                <a:cs typeface="Arial"/>
              </a:rPr>
              <a:t>lié </a:t>
            </a:r>
            <a:r>
              <a:rPr sz="2600" dirty="0">
                <a:latin typeface="Arial"/>
                <a:cs typeface="Arial"/>
              </a:rPr>
              <a:t>à la commercialisation de </a:t>
            </a:r>
            <a:r>
              <a:rPr sz="2600" spc="-5" dirty="0">
                <a:latin typeface="Arial"/>
                <a:cs typeface="Arial"/>
              </a:rPr>
              <a:t>l’électricité </a:t>
            </a:r>
            <a:r>
              <a:rPr sz="2600" dirty="0">
                <a:latin typeface="Arial"/>
                <a:cs typeface="Arial"/>
              </a:rPr>
              <a:t>et à  la redevance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hydraulique</a:t>
            </a:r>
            <a:endParaRPr sz="2600">
              <a:latin typeface="Arial"/>
              <a:cs typeface="Arial"/>
            </a:endParaRPr>
          </a:p>
          <a:p>
            <a:pPr marL="527685" marR="853440" indent="-515620">
              <a:lnSpc>
                <a:spcPct val="110100"/>
              </a:lnSpc>
              <a:spcBef>
                <a:spcPts val="1005"/>
              </a:spcBef>
              <a:buAutoNum type="arabicPeriod"/>
              <a:tabLst>
                <a:tab pos="527685" algn="l"/>
                <a:tab pos="528320" algn="l"/>
                <a:tab pos="9291955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rer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 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rt imp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rtante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n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-10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p</a:t>
            </a:r>
            <a:r>
              <a:rPr sz="2600" b="1" dirty="0">
                <a:latin typeface="Arial"/>
                <a:cs typeface="Arial"/>
              </a:rPr>
              <a:t>pro</a:t>
            </a:r>
            <a:r>
              <a:rPr sz="2600" b="1" spc="5" dirty="0">
                <a:latin typeface="Arial"/>
                <a:cs typeface="Arial"/>
              </a:rPr>
              <a:t>v</a:t>
            </a:r>
            <a:r>
              <a:rPr sz="2600" b="1" dirty="0">
                <a:latin typeface="Arial"/>
                <a:cs typeface="Arial"/>
              </a:rPr>
              <a:t>ision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eme</a:t>
            </a:r>
            <a:r>
              <a:rPr sz="2600" b="1" spc="-15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t	en  énergie par du renouvelable et de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l’indigène</a:t>
            </a:r>
            <a:endParaRPr sz="2600">
              <a:latin typeface="Arial"/>
              <a:cs typeface="Arial"/>
            </a:endParaRPr>
          </a:p>
          <a:p>
            <a:pPr marL="527685" marR="1513205" indent="-515620">
              <a:lnSpc>
                <a:spcPct val="110000"/>
              </a:lnSpc>
              <a:spcBef>
                <a:spcPts val="99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Arial"/>
                <a:cs typeface="Arial"/>
              </a:rPr>
              <a:t>arbitrer </a:t>
            </a:r>
            <a:r>
              <a:rPr sz="2600" spc="-5" dirty="0">
                <a:latin typeface="Arial"/>
                <a:cs typeface="Arial"/>
              </a:rPr>
              <a:t>les </a:t>
            </a:r>
            <a:r>
              <a:rPr sz="2600" b="1" dirty="0">
                <a:latin typeface="Arial"/>
                <a:cs typeface="Arial"/>
              </a:rPr>
              <a:t>multi-usages de </a:t>
            </a:r>
            <a:r>
              <a:rPr sz="2600" b="1" spc="-5" dirty="0">
                <a:latin typeface="Arial"/>
                <a:cs typeface="Arial"/>
              </a:rPr>
              <a:t>l’eau </a:t>
            </a:r>
            <a:r>
              <a:rPr sz="2600" dirty="0">
                <a:latin typeface="Arial"/>
                <a:cs typeface="Arial"/>
              </a:rPr>
              <a:t>(eau potable, irrigation,  enneigement, développement touristique, production  hydroélectrique, protection contre les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crues)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2240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RDRE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</a:t>
            </a:r>
            <a:r>
              <a:rPr sz="2550" b="0" i="0" spc="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JOUR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167155"/>
            <a:ext cx="6798309" cy="43910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Contexte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historique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Qu’est-ce </a:t>
            </a:r>
            <a:r>
              <a:rPr sz="2800" dirty="0">
                <a:latin typeface="Arial"/>
                <a:cs typeface="Arial"/>
              </a:rPr>
              <a:t>qu’un retour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concessions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Répartition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de la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force</a:t>
            </a:r>
            <a:r>
              <a:rPr sz="2800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hydraulique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concession</a:t>
            </a:r>
          </a:p>
          <a:p>
            <a:pPr marL="388620" indent="-37655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89255" algn="l"/>
              </a:tabLst>
            </a:pPr>
            <a:r>
              <a:rPr sz="2800" spc="-5" dirty="0">
                <a:latin typeface="Arial"/>
                <a:cs typeface="Arial"/>
              </a:rPr>
              <a:t>Analyse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financière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Choix </a:t>
            </a:r>
            <a:r>
              <a:rPr sz="2800" dirty="0">
                <a:latin typeface="Arial"/>
                <a:cs typeface="Arial"/>
              </a:rPr>
              <a:t>des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partenaires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lang="fr-CH" sz="2800" spc="-5" dirty="0" smtClean="0">
                <a:latin typeface="Arial"/>
                <a:cs typeface="Arial"/>
              </a:rPr>
              <a:t>société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Questions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réponses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75484" y="1973426"/>
            <a:ext cx="3360746" cy="3154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8101" y="2195998"/>
            <a:ext cx="3447720" cy="2907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9993" y="189941"/>
            <a:ext cx="499300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R</a:t>
            </a:r>
            <a:r>
              <a:rPr sz="23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ÉPARTITION </a:t>
            </a:r>
            <a:r>
              <a:rPr sz="2300" b="0" i="0" dirty="0">
                <a:solidFill>
                  <a:srgbClr val="000000"/>
                </a:solidFill>
                <a:latin typeface="Calibri Light"/>
                <a:cs typeface="Calibri Light"/>
              </a:rPr>
              <a:t>DE </a:t>
            </a:r>
            <a:r>
              <a:rPr sz="2300" b="0" i="0" spc="5" dirty="0">
                <a:solidFill>
                  <a:srgbClr val="000000"/>
                </a:solidFill>
                <a:latin typeface="Calibri Light"/>
                <a:cs typeface="Calibri Light"/>
              </a:rPr>
              <a:t>LA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FORCE</a:t>
            </a:r>
            <a:r>
              <a:rPr sz="2300" b="0" i="0" spc="2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HYDRAULIQUE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644" y="5257800"/>
            <a:ext cx="11306810" cy="923925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8460" indent="-28765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b="1" spc="-5" dirty="0">
                <a:latin typeface="Calibri"/>
                <a:cs typeface="Calibri"/>
              </a:rPr>
              <a:t>Pour </a:t>
            </a:r>
            <a:r>
              <a:rPr sz="1800" b="1" spc="-10" dirty="0">
                <a:latin typeface="Calibri"/>
                <a:cs typeface="Calibri"/>
              </a:rPr>
              <a:t>Orsières, </a:t>
            </a:r>
            <a:r>
              <a:rPr sz="1800" b="1" spc="-25" dirty="0">
                <a:latin typeface="Calibri"/>
                <a:cs typeface="Calibri"/>
              </a:rPr>
              <a:t>l’eau </a:t>
            </a:r>
            <a:r>
              <a:rPr sz="1800" b="1" dirty="0">
                <a:latin typeface="Calibri"/>
                <a:cs typeface="Calibri"/>
              </a:rPr>
              <a:t>déjà </a:t>
            </a:r>
            <a:r>
              <a:rPr sz="1800" b="1" spc="-5" dirty="0">
                <a:latin typeface="Calibri"/>
                <a:cs typeface="Calibri"/>
              </a:rPr>
              <a:t>concédée </a:t>
            </a:r>
            <a:r>
              <a:rPr sz="1800" b="1" dirty="0">
                <a:latin typeface="Calibri"/>
                <a:cs typeface="Calibri"/>
              </a:rPr>
              <a:t>à Emosson </a:t>
            </a:r>
            <a:r>
              <a:rPr sz="1800" b="1" spc="-15" dirty="0">
                <a:latin typeface="Calibri"/>
                <a:cs typeface="Calibri"/>
              </a:rPr>
              <a:t>SA </a:t>
            </a:r>
            <a:r>
              <a:rPr sz="1800" b="1" dirty="0">
                <a:latin typeface="Calibri"/>
                <a:cs typeface="Calibri"/>
              </a:rPr>
              <a:t>ne </a:t>
            </a:r>
            <a:r>
              <a:rPr sz="1800" b="1" spc="-15" dirty="0">
                <a:latin typeface="Calibri"/>
                <a:cs typeface="Calibri"/>
              </a:rPr>
              <a:t>rentre </a:t>
            </a:r>
            <a:r>
              <a:rPr sz="1800" b="1" dirty="0">
                <a:latin typeface="Calibri"/>
                <a:cs typeface="Calibri"/>
              </a:rPr>
              <a:t>pas dans le</a:t>
            </a:r>
            <a:r>
              <a:rPr sz="1800" b="1" spc="-1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calcul.</a:t>
            </a:r>
            <a:endParaRPr sz="1800">
              <a:latin typeface="Calibri"/>
              <a:cs typeface="Calibri"/>
            </a:endParaRPr>
          </a:p>
          <a:p>
            <a:pPr marL="378460" marR="77724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b="1" spc="-5" dirty="0">
                <a:latin typeface="Calibri"/>
                <a:cs typeface="Calibri"/>
              </a:rPr>
              <a:t>Les </a:t>
            </a:r>
            <a:r>
              <a:rPr sz="1800" b="1" dirty="0">
                <a:latin typeface="Calibri"/>
                <a:cs typeface="Calibri"/>
              </a:rPr>
              <a:t>FMV </a:t>
            </a:r>
            <a:r>
              <a:rPr sz="1800" b="1" spc="-25" dirty="0">
                <a:latin typeface="Calibri"/>
                <a:cs typeface="Calibri"/>
              </a:rPr>
              <a:t>n’entrent </a:t>
            </a:r>
            <a:r>
              <a:rPr sz="1800" b="1" dirty="0">
                <a:latin typeface="Calibri"/>
                <a:cs typeface="Calibri"/>
              </a:rPr>
              <a:t>que dans </a:t>
            </a:r>
            <a:r>
              <a:rPr sz="1800" b="1" spc="-15" dirty="0">
                <a:latin typeface="Calibri"/>
                <a:cs typeface="Calibri"/>
              </a:rPr>
              <a:t>l’aménagement d’Orsières, </a:t>
            </a:r>
            <a:r>
              <a:rPr sz="1800" b="1" spc="-5" dirty="0">
                <a:latin typeface="Calibri"/>
                <a:cs typeface="Calibri"/>
              </a:rPr>
              <a:t>car </a:t>
            </a:r>
            <a:r>
              <a:rPr sz="1800" b="1" dirty="0">
                <a:latin typeface="Calibri"/>
                <a:cs typeface="Calibri"/>
              </a:rPr>
              <a:t>celui du Niollet </a:t>
            </a:r>
            <a:r>
              <a:rPr sz="1800" b="1" spc="-35" dirty="0">
                <a:latin typeface="Calibri"/>
                <a:cs typeface="Calibri"/>
              </a:rPr>
              <a:t>n’a </a:t>
            </a:r>
            <a:r>
              <a:rPr sz="1800" b="1" dirty="0">
                <a:latin typeface="Calibri"/>
                <a:cs typeface="Calibri"/>
              </a:rPr>
              <a:t>pas la </a:t>
            </a:r>
            <a:r>
              <a:rPr sz="1800" b="1" spc="-5" dirty="0">
                <a:latin typeface="Calibri"/>
                <a:cs typeface="Calibri"/>
              </a:rPr>
              <a:t>taille requise </a:t>
            </a:r>
            <a:r>
              <a:rPr sz="1800" b="1" dirty="0">
                <a:latin typeface="Calibri"/>
                <a:cs typeface="Calibri"/>
              </a:rPr>
              <a:t>pour une  </a:t>
            </a:r>
            <a:r>
              <a:rPr sz="1800" b="1" spc="-5" dirty="0">
                <a:latin typeface="Calibri"/>
                <a:cs typeface="Calibri"/>
              </a:rPr>
              <a:t>participation </a:t>
            </a:r>
            <a:r>
              <a:rPr sz="1800" b="1" spc="-10" dirty="0">
                <a:latin typeface="Calibri"/>
                <a:cs typeface="Calibri"/>
              </a:rPr>
              <a:t>nécessaire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30%.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1267" y="2793492"/>
            <a:ext cx="531876" cy="531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7379" y="2293620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8440" y="4062984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99604" y="3119627"/>
            <a:ext cx="533400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68283" y="1633727"/>
            <a:ext cx="531876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9993" y="516932"/>
            <a:ext cx="4180204" cy="108648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400" b="0" spc="-25" dirty="0">
                <a:solidFill>
                  <a:srgbClr val="C00000"/>
                </a:solidFill>
                <a:latin typeface="Calibri Light"/>
                <a:cs typeface="Calibri Light"/>
              </a:rPr>
              <a:t>Aménagements </a:t>
            </a:r>
            <a:r>
              <a:rPr sz="2400" b="0" spc="-10" dirty="0">
                <a:solidFill>
                  <a:srgbClr val="C00000"/>
                </a:solidFill>
                <a:latin typeface="Calibri Light"/>
                <a:cs typeface="Calibri Light"/>
              </a:rPr>
              <a:t>des</a:t>
            </a:r>
            <a:r>
              <a:rPr sz="2400" b="0" spc="-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C00000"/>
                </a:solidFill>
                <a:latin typeface="Calibri Light"/>
                <a:cs typeface="Calibri Light"/>
              </a:rPr>
              <a:t>FMO</a:t>
            </a:r>
            <a:endParaRPr sz="2400">
              <a:latin typeface="Calibri Light"/>
              <a:cs typeface="Calibri Light"/>
            </a:endParaRPr>
          </a:p>
          <a:p>
            <a:pPr marL="1386205" algn="ctr">
              <a:lnSpc>
                <a:spcPct val="100000"/>
              </a:lnSpc>
              <a:spcBef>
                <a:spcPts val="495"/>
              </a:spcBef>
            </a:pPr>
            <a:r>
              <a:rPr sz="1800" b="1" spc="-10" dirty="0">
                <a:latin typeface="Arial"/>
                <a:cs typeface="Arial"/>
              </a:rPr>
              <a:t>Aménagement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d’Orsières</a:t>
            </a:r>
            <a:endParaRPr sz="1800">
              <a:latin typeface="Arial"/>
              <a:cs typeface="Arial"/>
            </a:endParaRPr>
          </a:p>
          <a:p>
            <a:pPr marL="138557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100 GWh/an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6602" y="3424301"/>
            <a:ext cx="1330325" cy="1244600"/>
          </a:xfrm>
          <a:custGeom>
            <a:avLst/>
            <a:gdLst/>
            <a:ahLst/>
            <a:cxnLst/>
            <a:rect l="l" t="t" r="r" b="b"/>
            <a:pathLst>
              <a:path w="1330325" h="1244600">
                <a:moveTo>
                  <a:pt x="512495" y="0"/>
                </a:moveTo>
                <a:lnTo>
                  <a:pt x="688530" y="277241"/>
                </a:lnTo>
                <a:lnTo>
                  <a:pt x="0" y="714375"/>
                </a:lnTo>
                <a:lnTo>
                  <a:pt x="336295" y="1244092"/>
                </a:lnTo>
                <a:lnTo>
                  <a:pt x="1024826" y="806958"/>
                </a:lnTo>
                <a:lnTo>
                  <a:pt x="1243378" y="806958"/>
                </a:lnTo>
                <a:lnTo>
                  <a:pt x="1330134" y="241427"/>
                </a:lnTo>
                <a:lnTo>
                  <a:pt x="512495" y="0"/>
                </a:lnTo>
                <a:close/>
              </a:path>
              <a:path w="1330325" h="1244600">
                <a:moveTo>
                  <a:pt x="1243378" y="806958"/>
                </a:moveTo>
                <a:lnTo>
                  <a:pt x="1024826" y="806958"/>
                </a:lnTo>
                <a:lnTo>
                  <a:pt x="1200848" y="1084199"/>
                </a:lnTo>
                <a:lnTo>
                  <a:pt x="1243378" y="80695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6602" y="3424301"/>
            <a:ext cx="1330325" cy="1244600"/>
          </a:xfrm>
          <a:custGeom>
            <a:avLst/>
            <a:gdLst/>
            <a:ahLst/>
            <a:cxnLst/>
            <a:rect l="l" t="t" r="r" b="b"/>
            <a:pathLst>
              <a:path w="1330325" h="1244600">
                <a:moveTo>
                  <a:pt x="512495" y="0"/>
                </a:moveTo>
                <a:lnTo>
                  <a:pt x="688530" y="277241"/>
                </a:lnTo>
                <a:lnTo>
                  <a:pt x="0" y="714375"/>
                </a:lnTo>
                <a:lnTo>
                  <a:pt x="336295" y="1244092"/>
                </a:lnTo>
                <a:lnTo>
                  <a:pt x="1024826" y="806958"/>
                </a:lnTo>
                <a:lnTo>
                  <a:pt x="1200848" y="1084199"/>
                </a:lnTo>
                <a:lnTo>
                  <a:pt x="1330134" y="241427"/>
                </a:lnTo>
                <a:lnTo>
                  <a:pt x="512495" y="0"/>
                </a:lnTo>
                <a:close/>
              </a:path>
            </a:pathLst>
          </a:custGeom>
          <a:ln w="12700">
            <a:solidFill>
              <a:srgbClr val="16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5491" y="3877690"/>
            <a:ext cx="521334" cy="459740"/>
          </a:xfrm>
          <a:custGeom>
            <a:avLst/>
            <a:gdLst/>
            <a:ahLst/>
            <a:cxnLst/>
            <a:rect l="l" t="t" r="r" b="b"/>
            <a:pathLst>
              <a:path w="521335" h="459739">
                <a:moveTo>
                  <a:pt x="87109" y="245110"/>
                </a:moveTo>
                <a:lnTo>
                  <a:pt x="82778" y="245110"/>
                </a:lnTo>
                <a:lnTo>
                  <a:pt x="6261" y="294640"/>
                </a:lnTo>
                <a:lnTo>
                  <a:pt x="3505" y="295910"/>
                </a:lnTo>
                <a:lnTo>
                  <a:pt x="1689" y="298450"/>
                </a:lnTo>
                <a:lnTo>
                  <a:pt x="0" y="303530"/>
                </a:lnTo>
                <a:lnTo>
                  <a:pt x="749" y="307340"/>
                </a:lnTo>
                <a:lnTo>
                  <a:pt x="3086" y="311150"/>
                </a:lnTo>
                <a:lnTo>
                  <a:pt x="96646" y="458470"/>
                </a:lnTo>
                <a:lnTo>
                  <a:pt x="97243" y="459740"/>
                </a:lnTo>
                <a:lnTo>
                  <a:pt x="104317" y="459740"/>
                </a:lnTo>
                <a:lnTo>
                  <a:pt x="106235" y="458470"/>
                </a:lnTo>
                <a:lnTo>
                  <a:pt x="108534" y="458470"/>
                </a:lnTo>
                <a:lnTo>
                  <a:pt x="110820" y="457200"/>
                </a:lnTo>
                <a:lnTo>
                  <a:pt x="113563" y="454660"/>
                </a:lnTo>
                <a:lnTo>
                  <a:pt x="116751" y="453390"/>
                </a:lnTo>
                <a:lnTo>
                  <a:pt x="120014" y="450850"/>
                </a:lnTo>
                <a:lnTo>
                  <a:pt x="122618" y="449580"/>
                </a:lnTo>
                <a:lnTo>
                  <a:pt x="124548" y="447040"/>
                </a:lnTo>
                <a:lnTo>
                  <a:pt x="130657" y="439420"/>
                </a:lnTo>
                <a:lnTo>
                  <a:pt x="130403" y="438150"/>
                </a:lnTo>
                <a:lnTo>
                  <a:pt x="129819" y="436880"/>
                </a:lnTo>
                <a:lnTo>
                  <a:pt x="91376" y="375920"/>
                </a:lnTo>
                <a:lnTo>
                  <a:pt x="132947" y="350520"/>
                </a:lnTo>
                <a:lnTo>
                  <a:pt x="74548" y="350520"/>
                </a:lnTo>
                <a:lnTo>
                  <a:pt x="46786" y="306070"/>
                </a:lnTo>
                <a:lnTo>
                  <a:pt x="99936" y="273050"/>
                </a:lnTo>
                <a:lnTo>
                  <a:pt x="100685" y="271780"/>
                </a:lnTo>
                <a:lnTo>
                  <a:pt x="101193" y="271780"/>
                </a:lnTo>
                <a:lnTo>
                  <a:pt x="101726" y="269240"/>
                </a:lnTo>
                <a:lnTo>
                  <a:pt x="101777" y="267970"/>
                </a:lnTo>
                <a:lnTo>
                  <a:pt x="101422" y="265430"/>
                </a:lnTo>
                <a:lnTo>
                  <a:pt x="100888" y="264160"/>
                </a:lnTo>
                <a:lnTo>
                  <a:pt x="100012" y="262890"/>
                </a:lnTo>
                <a:lnTo>
                  <a:pt x="99136" y="260350"/>
                </a:lnTo>
                <a:lnTo>
                  <a:pt x="97891" y="259080"/>
                </a:lnTo>
                <a:lnTo>
                  <a:pt x="94703" y="254000"/>
                </a:lnTo>
                <a:lnTo>
                  <a:pt x="93243" y="251460"/>
                </a:lnTo>
                <a:lnTo>
                  <a:pt x="91922" y="250190"/>
                </a:lnTo>
                <a:lnTo>
                  <a:pt x="90589" y="247650"/>
                </a:lnTo>
                <a:lnTo>
                  <a:pt x="89369" y="246380"/>
                </a:lnTo>
                <a:lnTo>
                  <a:pt x="87109" y="245110"/>
                </a:lnTo>
                <a:close/>
              </a:path>
              <a:path w="521335" h="459739">
                <a:moveTo>
                  <a:pt x="220802" y="384810"/>
                </a:moveTo>
                <a:lnTo>
                  <a:pt x="217246" y="384810"/>
                </a:lnTo>
                <a:lnTo>
                  <a:pt x="218135" y="386080"/>
                </a:lnTo>
                <a:lnTo>
                  <a:pt x="219405" y="386080"/>
                </a:lnTo>
                <a:lnTo>
                  <a:pt x="220802" y="384810"/>
                </a:lnTo>
                <a:close/>
              </a:path>
              <a:path w="521335" h="459739">
                <a:moveTo>
                  <a:pt x="224104" y="383540"/>
                </a:moveTo>
                <a:lnTo>
                  <a:pt x="215722" y="383540"/>
                </a:lnTo>
                <a:lnTo>
                  <a:pt x="216484" y="384810"/>
                </a:lnTo>
                <a:lnTo>
                  <a:pt x="222326" y="384810"/>
                </a:lnTo>
                <a:lnTo>
                  <a:pt x="224104" y="383540"/>
                </a:lnTo>
                <a:close/>
              </a:path>
              <a:path w="521335" h="459739">
                <a:moveTo>
                  <a:pt x="171526" y="196850"/>
                </a:moveTo>
                <a:lnTo>
                  <a:pt x="162509" y="196850"/>
                </a:lnTo>
                <a:lnTo>
                  <a:pt x="159461" y="198120"/>
                </a:lnTo>
                <a:lnTo>
                  <a:pt x="156286" y="199390"/>
                </a:lnTo>
                <a:lnTo>
                  <a:pt x="152742" y="200660"/>
                </a:lnTo>
                <a:lnTo>
                  <a:pt x="148882" y="203200"/>
                </a:lnTo>
                <a:lnTo>
                  <a:pt x="127266" y="217170"/>
                </a:lnTo>
                <a:lnTo>
                  <a:pt x="123507" y="219710"/>
                </a:lnTo>
                <a:lnTo>
                  <a:pt x="121208" y="222250"/>
                </a:lnTo>
                <a:lnTo>
                  <a:pt x="119557" y="229870"/>
                </a:lnTo>
                <a:lnTo>
                  <a:pt x="120497" y="233680"/>
                </a:lnTo>
                <a:lnTo>
                  <a:pt x="123215" y="238760"/>
                </a:lnTo>
                <a:lnTo>
                  <a:pt x="215214" y="383540"/>
                </a:lnTo>
                <a:lnTo>
                  <a:pt x="226390" y="383540"/>
                </a:lnTo>
                <a:lnTo>
                  <a:pt x="228549" y="382270"/>
                </a:lnTo>
                <a:lnTo>
                  <a:pt x="231089" y="381000"/>
                </a:lnTo>
                <a:lnTo>
                  <a:pt x="234137" y="378460"/>
                </a:lnTo>
                <a:lnTo>
                  <a:pt x="237185" y="377190"/>
                </a:lnTo>
                <a:lnTo>
                  <a:pt x="239725" y="374650"/>
                </a:lnTo>
                <a:lnTo>
                  <a:pt x="243281" y="372110"/>
                </a:lnTo>
                <a:lnTo>
                  <a:pt x="244678" y="370840"/>
                </a:lnTo>
                <a:lnTo>
                  <a:pt x="246710" y="368300"/>
                </a:lnTo>
                <a:lnTo>
                  <a:pt x="247218" y="367030"/>
                </a:lnTo>
                <a:lnTo>
                  <a:pt x="247218" y="365760"/>
                </a:lnTo>
                <a:lnTo>
                  <a:pt x="246964" y="364490"/>
                </a:lnTo>
                <a:lnTo>
                  <a:pt x="246456" y="363220"/>
                </a:lnTo>
                <a:lnTo>
                  <a:pt x="162509" y="231140"/>
                </a:lnTo>
                <a:lnTo>
                  <a:pt x="219146" y="231140"/>
                </a:lnTo>
                <a:lnTo>
                  <a:pt x="186385" y="205740"/>
                </a:lnTo>
                <a:lnTo>
                  <a:pt x="183210" y="203200"/>
                </a:lnTo>
                <a:lnTo>
                  <a:pt x="180162" y="200660"/>
                </a:lnTo>
                <a:lnTo>
                  <a:pt x="177241" y="199390"/>
                </a:lnTo>
                <a:lnTo>
                  <a:pt x="174447" y="198120"/>
                </a:lnTo>
                <a:lnTo>
                  <a:pt x="171526" y="196850"/>
                </a:lnTo>
                <a:close/>
              </a:path>
              <a:path w="521335" h="459739">
                <a:moveTo>
                  <a:pt x="128663" y="317500"/>
                </a:moveTo>
                <a:lnTo>
                  <a:pt x="125183" y="317500"/>
                </a:lnTo>
                <a:lnTo>
                  <a:pt x="124421" y="318770"/>
                </a:lnTo>
                <a:lnTo>
                  <a:pt x="74548" y="350520"/>
                </a:lnTo>
                <a:lnTo>
                  <a:pt x="132947" y="350520"/>
                </a:lnTo>
                <a:lnTo>
                  <a:pt x="141262" y="345440"/>
                </a:lnTo>
                <a:lnTo>
                  <a:pt x="142011" y="344170"/>
                </a:lnTo>
                <a:lnTo>
                  <a:pt x="142532" y="344170"/>
                </a:lnTo>
                <a:lnTo>
                  <a:pt x="143129" y="341630"/>
                </a:lnTo>
                <a:lnTo>
                  <a:pt x="143154" y="340360"/>
                </a:lnTo>
                <a:lnTo>
                  <a:pt x="142697" y="337820"/>
                </a:lnTo>
                <a:lnTo>
                  <a:pt x="142151" y="336550"/>
                </a:lnTo>
                <a:lnTo>
                  <a:pt x="141300" y="335280"/>
                </a:lnTo>
                <a:lnTo>
                  <a:pt x="140436" y="332740"/>
                </a:lnTo>
                <a:lnTo>
                  <a:pt x="139217" y="330200"/>
                </a:lnTo>
                <a:lnTo>
                  <a:pt x="137617" y="328930"/>
                </a:lnTo>
                <a:lnTo>
                  <a:pt x="136029" y="326390"/>
                </a:lnTo>
                <a:lnTo>
                  <a:pt x="134594" y="323850"/>
                </a:lnTo>
                <a:lnTo>
                  <a:pt x="132041" y="321310"/>
                </a:lnTo>
                <a:lnTo>
                  <a:pt x="130860" y="320040"/>
                </a:lnTo>
                <a:lnTo>
                  <a:pt x="128663" y="317500"/>
                </a:lnTo>
                <a:close/>
              </a:path>
              <a:path w="521335" h="459739">
                <a:moveTo>
                  <a:pt x="219146" y="231140"/>
                </a:moveTo>
                <a:lnTo>
                  <a:pt x="162763" y="231140"/>
                </a:lnTo>
                <a:lnTo>
                  <a:pt x="292176" y="334010"/>
                </a:lnTo>
                <a:lnTo>
                  <a:pt x="292938" y="335280"/>
                </a:lnTo>
                <a:lnTo>
                  <a:pt x="300939" y="335280"/>
                </a:lnTo>
                <a:lnTo>
                  <a:pt x="302717" y="334010"/>
                </a:lnTo>
                <a:lnTo>
                  <a:pt x="304876" y="332740"/>
                </a:lnTo>
                <a:lnTo>
                  <a:pt x="307035" y="332740"/>
                </a:lnTo>
                <a:lnTo>
                  <a:pt x="309575" y="330200"/>
                </a:lnTo>
                <a:lnTo>
                  <a:pt x="312369" y="328930"/>
                </a:lnTo>
                <a:lnTo>
                  <a:pt x="315290" y="327660"/>
                </a:lnTo>
                <a:lnTo>
                  <a:pt x="317576" y="325120"/>
                </a:lnTo>
                <a:lnTo>
                  <a:pt x="319608" y="323850"/>
                </a:lnTo>
                <a:lnTo>
                  <a:pt x="325958" y="316230"/>
                </a:lnTo>
                <a:lnTo>
                  <a:pt x="326339" y="314960"/>
                </a:lnTo>
                <a:lnTo>
                  <a:pt x="326339" y="313690"/>
                </a:lnTo>
                <a:lnTo>
                  <a:pt x="325958" y="312420"/>
                </a:lnTo>
                <a:lnTo>
                  <a:pt x="318708" y="280670"/>
                </a:lnTo>
                <a:lnTo>
                  <a:pt x="283032" y="280670"/>
                </a:lnTo>
                <a:lnTo>
                  <a:pt x="219146" y="231140"/>
                </a:lnTo>
                <a:close/>
              </a:path>
              <a:path w="521335" h="459739">
                <a:moveTo>
                  <a:pt x="333622" y="151130"/>
                </a:moveTo>
                <a:lnTo>
                  <a:pt x="289382" y="151130"/>
                </a:lnTo>
                <a:lnTo>
                  <a:pt x="373329" y="283210"/>
                </a:lnTo>
                <a:lnTo>
                  <a:pt x="373964" y="283210"/>
                </a:lnTo>
                <a:lnTo>
                  <a:pt x="374599" y="284480"/>
                </a:lnTo>
                <a:lnTo>
                  <a:pt x="380568" y="284480"/>
                </a:lnTo>
                <a:lnTo>
                  <a:pt x="382346" y="283210"/>
                </a:lnTo>
                <a:lnTo>
                  <a:pt x="386664" y="281940"/>
                </a:lnTo>
                <a:lnTo>
                  <a:pt x="389331" y="280670"/>
                </a:lnTo>
                <a:lnTo>
                  <a:pt x="392252" y="278130"/>
                </a:lnTo>
                <a:lnTo>
                  <a:pt x="395427" y="276860"/>
                </a:lnTo>
                <a:lnTo>
                  <a:pt x="397840" y="274320"/>
                </a:lnTo>
                <a:lnTo>
                  <a:pt x="399745" y="273050"/>
                </a:lnTo>
                <a:lnTo>
                  <a:pt x="401523" y="271780"/>
                </a:lnTo>
                <a:lnTo>
                  <a:pt x="405460" y="265430"/>
                </a:lnTo>
                <a:lnTo>
                  <a:pt x="405460" y="264160"/>
                </a:lnTo>
                <a:lnTo>
                  <a:pt x="405206" y="264160"/>
                </a:lnTo>
                <a:lnTo>
                  <a:pt x="404698" y="262890"/>
                </a:lnTo>
                <a:lnTo>
                  <a:pt x="333622" y="151130"/>
                </a:lnTo>
                <a:close/>
              </a:path>
              <a:path w="521335" h="459739">
                <a:moveTo>
                  <a:pt x="305003" y="110490"/>
                </a:moveTo>
                <a:lnTo>
                  <a:pt x="295605" y="110490"/>
                </a:lnTo>
                <a:lnTo>
                  <a:pt x="291287" y="113030"/>
                </a:lnTo>
                <a:lnTo>
                  <a:pt x="269062" y="127000"/>
                </a:lnTo>
                <a:lnTo>
                  <a:pt x="265887" y="129540"/>
                </a:lnTo>
                <a:lnTo>
                  <a:pt x="263347" y="130810"/>
                </a:lnTo>
                <a:lnTo>
                  <a:pt x="259537" y="135890"/>
                </a:lnTo>
                <a:lnTo>
                  <a:pt x="258140" y="138430"/>
                </a:lnTo>
                <a:lnTo>
                  <a:pt x="256616" y="143510"/>
                </a:lnTo>
                <a:lnTo>
                  <a:pt x="256362" y="146050"/>
                </a:lnTo>
                <a:lnTo>
                  <a:pt x="256870" y="152400"/>
                </a:lnTo>
                <a:lnTo>
                  <a:pt x="257505" y="156210"/>
                </a:lnTo>
                <a:lnTo>
                  <a:pt x="258648" y="160020"/>
                </a:lnTo>
                <a:lnTo>
                  <a:pt x="283540" y="280670"/>
                </a:lnTo>
                <a:lnTo>
                  <a:pt x="318708" y="280670"/>
                </a:lnTo>
                <a:lnTo>
                  <a:pt x="289128" y="151130"/>
                </a:lnTo>
                <a:lnTo>
                  <a:pt x="333622" y="151130"/>
                </a:lnTo>
                <a:lnTo>
                  <a:pt x="312623" y="118110"/>
                </a:lnTo>
                <a:lnTo>
                  <a:pt x="311353" y="115570"/>
                </a:lnTo>
                <a:lnTo>
                  <a:pt x="309956" y="114300"/>
                </a:lnTo>
                <a:lnTo>
                  <a:pt x="306781" y="111760"/>
                </a:lnTo>
                <a:lnTo>
                  <a:pt x="305003" y="110490"/>
                </a:lnTo>
                <a:close/>
              </a:path>
              <a:path w="521335" h="459739">
                <a:moveTo>
                  <a:pt x="486613" y="217170"/>
                </a:moveTo>
                <a:lnTo>
                  <a:pt x="476834" y="217170"/>
                </a:lnTo>
                <a:lnTo>
                  <a:pt x="477596" y="218440"/>
                </a:lnTo>
                <a:lnTo>
                  <a:pt x="485089" y="218440"/>
                </a:lnTo>
                <a:lnTo>
                  <a:pt x="486613" y="217170"/>
                </a:lnTo>
                <a:close/>
              </a:path>
              <a:path w="521335" h="459739">
                <a:moveTo>
                  <a:pt x="361518" y="72390"/>
                </a:moveTo>
                <a:lnTo>
                  <a:pt x="355422" y="72390"/>
                </a:lnTo>
                <a:lnTo>
                  <a:pt x="353517" y="73660"/>
                </a:lnTo>
                <a:lnTo>
                  <a:pt x="348945" y="76200"/>
                </a:lnTo>
                <a:lnTo>
                  <a:pt x="345897" y="77470"/>
                </a:lnTo>
                <a:lnTo>
                  <a:pt x="342087" y="80010"/>
                </a:lnTo>
                <a:lnTo>
                  <a:pt x="337515" y="82550"/>
                </a:lnTo>
                <a:lnTo>
                  <a:pt x="326847" y="93980"/>
                </a:lnTo>
                <a:lnTo>
                  <a:pt x="327355" y="95250"/>
                </a:lnTo>
                <a:lnTo>
                  <a:pt x="329895" y="97790"/>
                </a:lnTo>
                <a:lnTo>
                  <a:pt x="332054" y="100330"/>
                </a:lnTo>
                <a:lnTo>
                  <a:pt x="334975" y="102870"/>
                </a:lnTo>
                <a:lnTo>
                  <a:pt x="474802" y="215900"/>
                </a:lnTo>
                <a:lnTo>
                  <a:pt x="475945" y="217170"/>
                </a:lnTo>
                <a:lnTo>
                  <a:pt x="488391" y="217170"/>
                </a:lnTo>
                <a:lnTo>
                  <a:pt x="490169" y="215900"/>
                </a:lnTo>
                <a:lnTo>
                  <a:pt x="492328" y="214630"/>
                </a:lnTo>
                <a:lnTo>
                  <a:pt x="497154" y="212090"/>
                </a:lnTo>
                <a:lnTo>
                  <a:pt x="500075" y="209550"/>
                </a:lnTo>
                <a:lnTo>
                  <a:pt x="503377" y="208280"/>
                </a:lnTo>
                <a:lnTo>
                  <a:pt x="507568" y="204470"/>
                </a:lnTo>
                <a:lnTo>
                  <a:pt x="510870" y="203200"/>
                </a:lnTo>
                <a:lnTo>
                  <a:pt x="515950" y="199390"/>
                </a:lnTo>
                <a:lnTo>
                  <a:pt x="517855" y="198120"/>
                </a:lnTo>
                <a:lnTo>
                  <a:pt x="518998" y="196850"/>
                </a:lnTo>
                <a:lnTo>
                  <a:pt x="520903" y="193040"/>
                </a:lnTo>
                <a:lnTo>
                  <a:pt x="521157" y="190500"/>
                </a:lnTo>
                <a:lnTo>
                  <a:pt x="520903" y="189230"/>
                </a:lnTo>
                <a:lnTo>
                  <a:pt x="520395" y="187960"/>
                </a:lnTo>
                <a:lnTo>
                  <a:pt x="517275" y="175260"/>
                </a:lnTo>
                <a:lnTo>
                  <a:pt x="482930" y="175260"/>
                </a:lnTo>
                <a:lnTo>
                  <a:pt x="363804" y="74930"/>
                </a:lnTo>
                <a:lnTo>
                  <a:pt x="362534" y="73660"/>
                </a:lnTo>
                <a:lnTo>
                  <a:pt x="361518" y="72390"/>
                </a:lnTo>
                <a:close/>
              </a:path>
              <a:path w="521335" h="459739">
                <a:moveTo>
                  <a:pt x="472897" y="1270"/>
                </a:moveTo>
                <a:lnTo>
                  <a:pt x="465912" y="1270"/>
                </a:lnTo>
                <a:lnTo>
                  <a:pt x="463626" y="2540"/>
                </a:lnTo>
                <a:lnTo>
                  <a:pt x="460578" y="5080"/>
                </a:lnTo>
                <a:lnTo>
                  <a:pt x="456768" y="7620"/>
                </a:lnTo>
                <a:lnTo>
                  <a:pt x="452831" y="10160"/>
                </a:lnTo>
                <a:lnTo>
                  <a:pt x="449783" y="11430"/>
                </a:lnTo>
                <a:lnTo>
                  <a:pt x="447624" y="12700"/>
                </a:lnTo>
                <a:lnTo>
                  <a:pt x="445465" y="15240"/>
                </a:lnTo>
                <a:lnTo>
                  <a:pt x="443941" y="16510"/>
                </a:lnTo>
                <a:lnTo>
                  <a:pt x="442163" y="19050"/>
                </a:lnTo>
                <a:lnTo>
                  <a:pt x="441655" y="20320"/>
                </a:lnTo>
                <a:lnTo>
                  <a:pt x="441782" y="22860"/>
                </a:lnTo>
                <a:lnTo>
                  <a:pt x="442163" y="24130"/>
                </a:lnTo>
                <a:lnTo>
                  <a:pt x="442671" y="25400"/>
                </a:lnTo>
                <a:lnTo>
                  <a:pt x="483057" y="175260"/>
                </a:lnTo>
                <a:lnTo>
                  <a:pt x="517275" y="175260"/>
                </a:lnTo>
                <a:lnTo>
                  <a:pt x="477342" y="12700"/>
                </a:lnTo>
                <a:lnTo>
                  <a:pt x="476580" y="8890"/>
                </a:lnTo>
                <a:lnTo>
                  <a:pt x="474802" y="3810"/>
                </a:lnTo>
                <a:lnTo>
                  <a:pt x="474040" y="2540"/>
                </a:lnTo>
                <a:lnTo>
                  <a:pt x="472897" y="1270"/>
                </a:lnTo>
                <a:close/>
              </a:path>
              <a:path w="521335" h="459739">
                <a:moveTo>
                  <a:pt x="470103" y="0"/>
                </a:moveTo>
                <a:lnTo>
                  <a:pt x="468198" y="1270"/>
                </a:lnTo>
                <a:lnTo>
                  <a:pt x="471500" y="1270"/>
                </a:lnTo>
                <a:lnTo>
                  <a:pt x="470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65083" y="1029080"/>
            <a:ext cx="2705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Aménagement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Niollet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7 GWh/an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2240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RDRE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</a:t>
            </a:r>
            <a:r>
              <a:rPr sz="2550" b="0" i="0" spc="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JOUR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167155"/>
            <a:ext cx="6798309" cy="43910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Contexte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historique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Qu’est-ce </a:t>
            </a:r>
            <a:r>
              <a:rPr sz="2800" dirty="0">
                <a:latin typeface="Arial"/>
                <a:cs typeface="Arial"/>
              </a:rPr>
              <a:t>qu’un retour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concessions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Répartition </a:t>
            </a:r>
            <a:r>
              <a:rPr sz="2800" spc="-5" dirty="0">
                <a:latin typeface="Arial"/>
                <a:cs typeface="Arial"/>
              </a:rPr>
              <a:t>de la </a:t>
            </a:r>
            <a:r>
              <a:rPr sz="2800" dirty="0">
                <a:latin typeface="Arial"/>
                <a:cs typeface="Arial"/>
              </a:rPr>
              <a:t>force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hydraulique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Nouvelle</a:t>
            </a:r>
            <a:r>
              <a:rPr sz="28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concession</a:t>
            </a:r>
            <a:endParaRPr sz="2800" dirty="0">
              <a:latin typeface="Arial"/>
              <a:cs typeface="Arial"/>
            </a:endParaRPr>
          </a:p>
          <a:p>
            <a:pPr marL="388620" indent="-37655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89255" algn="l"/>
              </a:tabLst>
            </a:pPr>
            <a:r>
              <a:rPr sz="2800" spc="-5" dirty="0">
                <a:latin typeface="Arial"/>
                <a:cs typeface="Arial"/>
              </a:rPr>
              <a:t>Analyse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financière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Choix </a:t>
            </a:r>
            <a:r>
              <a:rPr sz="2800" dirty="0">
                <a:latin typeface="Arial"/>
                <a:cs typeface="Arial"/>
              </a:rPr>
              <a:t>des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partenaires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 smtClean="0">
                <a:latin typeface="Arial"/>
                <a:cs typeface="Arial"/>
              </a:rPr>
              <a:t>Nouvelle</a:t>
            </a:r>
            <a:r>
              <a:rPr lang="fr-CH" sz="2800" spc="20" dirty="0">
                <a:latin typeface="Arial"/>
                <a:cs typeface="Arial"/>
              </a:rPr>
              <a:t> </a:t>
            </a:r>
            <a:r>
              <a:rPr lang="fr-CH" sz="2800" spc="20" dirty="0" smtClean="0">
                <a:latin typeface="Arial"/>
                <a:cs typeface="Arial"/>
              </a:rPr>
              <a:t>société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Questions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réponses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36601"/>
            <a:ext cx="9926955" cy="866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105"/>
              </a:spcBef>
            </a:pPr>
            <a:r>
              <a:rPr sz="29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N</a:t>
            </a:r>
            <a:r>
              <a:rPr sz="23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OUVELLE</a:t>
            </a:r>
            <a:r>
              <a:rPr sz="2300" b="0" i="0" spc="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CONCESSION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3310"/>
              </a:lnSpc>
            </a:pPr>
            <a:r>
              <a:rPr sz="2900" b="0" i="0" spc="-20" dirty="0">
                <a:solidFill>
                  <a:srgbClr val="C00000"/>
                </a:solidFill>
                <a:latin typeface="Calibri Light"/>
                <a:cs typeface="Calibri Light"/>
              </a:rPr>
              <a:t>Débits </a:t>
            </a:r>
            <a:r>
              <a:rPr sz="2900" b="0" i="0" spc="-5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900" b="0" i="0" spc="-30" dirty="0">
                <a:solidFill>
                  <a:srgbClr val="C00000"/>
                </a:solidFill>
                <a:latin typeface="Calibri Light"/>
                <a:cs typeface="Calibri Light"/>
              </a:rPr>
              <a:t>dotation, </a:t>
            </a:r>
            <a:r>
              <a:rPr sz="29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multi-usages </a:t>
            </a:r>
            <a:r>
              <a:rPr sz="2900" b="0" i="0" spc="-5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900" b="0" i="0" spc="-55" dirty="0">
                <a:solidFill>
                  <a:srgbClr val="C00000"/>
                </a:solidFill>
                <a:latin typeface="Calibri Light"/>
                <a:cs typeface="Calibri Light"/>
              </a:rPr>
              <a:t>l’eau, </a:t>
            </a:r>
            <a:r>
              <a:rPr sz="2900" b="0" i="0" spc="-30" dirty="0">
                <a:solidFill>
                  <a:srgbClr val="C00000"/>
                </a:solidFill>
                <a:latin typeface="Calibri Light"/>
                <a:cs typeface="Calibri Light"/>
              </a:rPr>
              <a:t>mesures </a:t>
            </a:r>
            <a:r>
              <a:rPr sz="2900" b="0" i="0" spc="-5" dirty="0">
                <a:solidFill>
                  <a:srgbClr val="C00000"/>
                </a:solidFill>
                <a:latin typeface="Calibri Light"/>
                <a:cs typeface="Calibri Light"/>
              </a:rPr>
              <a:t>de</a:t>
            </a:r>
            <a:r>
              <a:rPr sz="2900" b="0" i="0" spc="-32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900" b="0" i="0" spc="-30" dirty="0">
                <a:solidFill>
                  <a:srgbClr val="C00000"/>
                </a:solidFill>
                <a:latin typeface="Calibri Light"/>
                <a:cs typeface="Calibri Light"/>
              </a:rPr>
              <a:t>compensation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1435074"/>
            <a:ext cx="11173460" cy="33121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dirty="0">
                <a:latin typeface="Arial"/>
                <a:cs typeface="Arial"/>
              </a:rPr>
              <a:t>La concession réglera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explicitement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ts val="2280"/>
              </a:lnSpc>
              <a:spcBef>
                <a:spcPts val="75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les </a:t>
            </a:r>
            <a:r>
              <a:rPr sz="2000" b="1" dirty="0">
                <a:latin typeface="Arial"/>
                <a:cs typeface="Arial"/>
              </a:rPr>
              <a:t>débits de dotation </a:t>
            </a:r>
            <a:r>
              <a:rPr sz="2000" dirty="0">
                <a:latin typeface="Arial"/>
                <a:cs typeface="Arial"/>
              </a:rPr>
              <a:t>(débits résiduels) que le concessionnaire devra laisser dans le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cours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ts val="2280"/>
              </a:lnSpc>
            </a:pPr>
            <a:r>
              <a:rPr sz="2000" spc="-5" dirty="0">
                <a:latin typeface="Arial"/>
                <a:cs typeface="Arial"/>
              </a:rPr>
              <a:t>d’eau, </a:t>
            </a:r>
            <a:r>
              <a:rPr sz="2000" dirty="0">
                <a:latin typeface="Arial"/>
                <a:cs typeface="Arial"/>
              </a:rPr>
              <a:t>sur la </a:t>
            </a:r>
            <a:r>
              <a:rPr sz="2000" spc="-5" dirty="0">
                <a:latin typeface="Arial"/>
                <a:cs typeface="Arial"/>
              </a:rPr>
              <a:t>base </a:t>
            </a:r>
            <a:r>
              <a:rPr sz="2000" dirty="0">
                <a:latin typeface="Arial"/>
                <a:cs typeface="Arial"/>
              </a:rPr>
              <a:t>des </a:t>
            </a:r>
            <a:r>
              <a:rPr sz="2000" spc="-5" dirty="0">
                <a:latin typeface="Arial"/>
                <a:cs typeface="Arial"/>
              </a:rPr>
              <a:t>études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d’impact.</a:t>
            </a:r>
            <a:endParaRPr sz="2000">
              <a:latin typeface="Arial"/>
              <a:cs typeface="Arial"/>
            </a:endParaRPr>
          </a:p>
          <a:p>
            <a:pPr marL="469900" marR="5080" indent="-457834">
              <a:lnSpc>
                <a:spcPts val="2160"/>
              </a:lnSpc>
              <a:spcBef>
                <a:spcPts val="1045"/>
              </a:spcBef>
              <a:buAutoNum type="arabicPeriod" startAt="2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les </a:t>
            </a:r>
            <a:r>
              <a:rPr sz="2000" b="1" spc="-5" dirty="0">
                <a:latin typeface="Arial"/>
                <a:cs typeface="Arial"/>
              </a:rPr>
              <a:t>volumes réservés </a:t>
            </a:r>
            <a:r>
              <a:rPr sz="2000" b="1" dirty="0">
                <a:latin typeface="Arial"/>
                <a:cs typeface="Arial"/>
              </a:rPr>
              <a:t>et les débits </a:t>
            </a:r>
            <a:r>
              <a:rPr sz="2000" b="1" spc="-5" dirty="0">
                <a:latin typeface="Arial"/>
                <a:cs typeface="Arial"/>
              </a:rPr>
              <a:t>maximums </a:t>
            </a:r>
            <a:r>
              <a:rPr sz="2000" dirty="0">
                <a:latin typeface="Arial"/>
                <a:cs typeface="Arial"/>
              </a:rPr>
              <a:t>à destination des Communes pour les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usages  </a:t>
            </a:r>
            <a:r>
              <a:rPr sz="2000" spc="-5" dirty="0">
                <a:latin typeface="Arial"/>
                <a:cs typeface="Arial"/>
              </a:rPr>
              <a:t>autres que la </a:t>
            </a:r>
            <a:r>
              <a:rPr sz="2000" dirty="0">
                <a:latin typeface="Arial"/>
                <a:cs typeface="Arial"/>
              </a:rPr>
              <a:t>production d’électricité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8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sz="1600" spc="-5" dirty="0">
                <a:latin typeface="Arial"/>
                <a:cs typeface="Arial"/>
              </a:rPr>
              <a:t>Eau potable</a:t>
            </a:r>
            <a:endParaRPr sz="1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315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sz="1600" spc="-5" dirty="0">
                <a:latin typeface="Arial"/>
                <a:cs typeface="Arial"/>
              </a:rPr>
              <a:t>Irrigation</a:t>
            </a:r>
            <a:endParaRPr sz="1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sz="1600" spc="-5" dirty="0">
                <a:latin typeface="Arial"/>
                <a:cs typeface="Arial"/>
              </a:rPr>
              <a:t>Incendie</a:t>
            </a:r>
            <a:endParaRPr sz="1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315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sz="1600" spc="-5" dirty="0">
                <a:latin typeface="Arial"/>
                <a:cs typeface="Arial"/>
              </a:rPr>
              <a:t>Autres besoins </a:t>
            </a:r>
            <a:r>
              <a:rPr sz="1600" spc="-10" dirty="0">
                <a:latin typeface="Arial"/>
                <a:cs typeface="Arial"/>
              </a:rPr>
              <a:t>communaux </a:t>
            </a:r>
            <a:r>
              <a:rPr sz="1600" spc="-5" dirty="0">
                <a:latin typeface="Arial"/>
                <a:cs typeface="Arial"/>
              </a:rPr>
              <a:t>(enneigement,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etc…)</a:t>
            </a:r>
            <a:endParaRPr sz="16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750"/>
              </a:spcBef>
              <a:buAutoNum type="arabicPeriod" startAt="2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les </a:t>
            </a:r>
            <a:r>
              <a:rPr sz="2000" b="1" spc="-5" dirty="0">
                <a:latin typeface="Arial"/>
                <a:cs typeface="Arial"/>
              </a:rPr>
              <a:t>éventuelles </a:t>
            </a:r>
            <a:r>
              <a:rPr sz="2000" b="1" dirty="0">
                <a:latin typeface="Arial"/>
                <a:cs typeface="Arial"/>
              </a:rPr>
              <a:t>mesures de compensation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environnementale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6600" y="5228844"/>
            <a:ext cx="8077200" cy="46228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349885">
              <a:lnSpc>
                <a:spcPct val="100000"/>
              </a:lnSpc>
              <a:spcBef>
                <a:spcPts val="215"/>
              </a:spcBef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Décision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des AP sur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la nouvelle concession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prévue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en</a:t>
            </a:r>
            <a:r>
              <a:rPr sz="24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2026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6800" y="5105400"/>
            <a:ext cx="2133600" cy="710565"/>
          </a:xfrm>
          <a:custGeom>
            <a:avLst/>
            <a:gdLst/>
            <a:ahLst/>
            <a:cxnLst/>
            <a:rect l="l" t="t" r="r" b="b"/>
            <a:pathLst>
              <a:path w="2133600" h="710564">
                <a:moveTo>
                  <a:pt x="1778508" y="0"/>
                </a:moveTo>
                <a:lnTo>
                  <a:pt x="1778508" y="177546"/>
                </a:lnTo>
                <a:lnTo>
                  <a:pt x="0" y="177546"/>
                </a:lnTo>
                <a:lnTo>
                  <a:pt x="0" y="532638"/>
                </a:lnTo>
                <a:lnTo>
                  <a:pt x="1778508" y="532638"/>
                </a:lnTo>
                <a:lnTo>
                  <a:pt x="1778508" y="710184"/>
                </a:lnTo>
                <a:lnTo>
                  <a:pt x="2133600" y="355092"/>
                </a:lnTo>
                <a:lnTo>
                  <a:pt x="177850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2240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RDRE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</a:t>
            </a:r>
            <a:r>
              <a:rPr sz="2550" b="0" i="0" spc="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JOUR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167155"/>
            <a:ext cx="6798309" cy="43910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Contexte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historique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Qu’est-ce </a:t>
            </a:r>
            <a:r>
              <a:rPr sz="2800" dirty="0">
                <a:latin typeface="Arial"/>
                <a:cs typeface="Arial"/>
              </a:rPr>
              <a:t>qu’un retour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concessions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Répartition </a:t>
            </a:r>
            <a:r>
              <a:rPr sz="2800" spc="-5" dirty="0">
                <a:latin typeface="Arial"/>
                <a:cs typeface="Arial"/>
              </a:rPr>
              <a:t>de la </a:t>
            </a:r>
            <a:r>
              <a:rPr sz="2800" dirty="0">
                <a:latin typeface="Arial"/>
                <a:cs typeface="Arial"/>
              </a:rPr>
              <a:t>force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hydraulique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concession</a:t>
            </a:r>
          </a:p>
          <a:p>
            <a:pPr marL="388620" indent="-37655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89255" algn="l"/>
              </a:tabLst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Analyse</a:t>
            </a:r>
            <a:r>
              <a:rPr sz="2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financière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Choix </a:t>
            </a:r>
            <a:r>
              <a:rPr sz="2800" dirty="0">
                <a:latin typeface="Arial"/>
                <a:cs typeface="Arial"/>
              </a:rPr>
              <a:t>des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partenaires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lang="fr-CH" sz="2800" spc="-5" dirty="0" smtClean="0">
                <a:latin typeface="Arial"/>
                <a:cs typeface="Arial"/>
              </a:rPr>
              <a:t>société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Questions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réponses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2136" y="255778"/>
            <a:ext cx="3776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Tw Cen MT Condensed Extra Bold"/>
                <a:cs typeface="Tw Cen MT Condensed Extra Bold"/>
              </a:rPr>
              <a:t>ASSEMBLEE PRIMAIRE </a:t>
            </a:r>
            <a:r>
              <a:rPr sz="1600" spc="-5" dirty="0">
                <a:solidFill>
                  <a:srgbClr val="585858"/>
                </a:solidFill>
                <a:latin typeface="Berlin Sans FB"/>
                <a:cs typeface="Berlin Sans FB"/>
              </a:rPr>
              <a:t>|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12 SEPTEMBRE</a:t>
            </a:r>
            <a:r>
              <a:rPr sz="1600" spc="-160" dirty="0">
                <a:solidFill>
                  <a:srgbClr val="7E7E7E"/>
                </a:solidFill>
                <a:latin typeface="Tw Cen MT"/>
                <a:cs typeface="Tw Cen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2024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059180"/>
            <a:ext cx="10591800" cy="769620"/>
          </a:xfrm>
          <a:prstGeom prst="rect">
            <a:avLst/>
          </a:prstGeom>
          <a:solidFill>
            <a:srgbClr val="586A85"/>
          </a:solidFill>
        </p:spPr>
        <p:txBody>
          <a:bodyPr vert="horz" wrap="square" lIns="0" tIns="27940" rIns="0" bIns="0" rtlCol="0">
            <a:spAutoFit/>
          </a:bodyPr>
          <a:lstStyle/>
          <a:p>
            <a:pPr marR="83185" algn="r">
              <a:lnSpc>
                <a:spcPct val="100000"/>
              </a:lnSpc>
              <a:spcBef>
                <a:spcPts val="220"/>
              </a:spcBef>
            </a:pPr>
            <a:r>
              <a:rPr sz="4400" i="0" spc="-5" dirty="0">
                <a:solidFill>
                  <a:srgbClr val="FFFFFF"/>
                </a:solidFill>
                <a:latin typeface="Tw Cen MT Condensed Extra Bold"/>
                <a:cs typeface="Tw Cen MT Condensed Extra Bold"/>
              </a:rPr>
              <a:t>Ordre </a:t>
            </a:r>
            <a:r>
              <a:rPr sz="4400" i="0" dirty="0">
                <a:solidFill>
                  <a:srgbClr val="FFFFFF"/>
                </a:solidFill>
                <a:latin typeface="Tw Cen MT Condensed Extra Bold"/>
                <a:cs typeface="Tw Cen MT Condensed Extra Bold"/>
              </a:rPr>
              <a:t>du</a:t>
            </a:r>
            <a:r>
              <a:rPr sz="4400" i="0" spc="-95" dirty="0">
                <a:solidFill>
                  <a:srgbClr val="FFFFFF"/>
                </a:solidFill>
                <a:latin typeface="Tw Cen MT Condensed Extra Bold"/>
                <a:cs typeface="Tw Cen MT Condensed Extra Bold"/>
              </a:rPr>
              <a:t> </a:t>
            </a:r>
            <a:r>
              <a:rPr sz="4400" i="0" dirty="0">
                <a:solidFill>
                  <a:srgbClr val="FFFFFF"/>
                </a:solidFill>
                <a:latin typeface="Tw Cen MT Condensed Extra Bold"/>
                <a:cs typeface="Tw Cen MT Condensed Extra Bold"/>
              </a:rPr>
              <a:t>jour</a:t>
            </a:r>
            <a:endParaRPr sz="4400">
              <a:latin typeface="Tw Cen MT Condensed Extra Bold"/>
              <a:cs typeface="Tw Cen MT Condensed Extra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2248370"/>
            <a:ext cx="10054590" cy="311277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27685" indent="-515620" algn="just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8320" algn="l"/>
              </a:tabLst>
            </a:pPr>
            <a:r>
              <a:rPr sz="2800" spc="-5" dirty="0">
                <a:latin typeface="Tw Cen MT"/>
                <a:cs typeface="Tw Cen MT"/>
              </a:rPr>
              <a:t>Ouverture de l’assemblée / désignation des</a:t>
            </a:r>
            <a:r>
              <a:rPr sz="2800" spc="9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scrutateurs</a:t>
            </a:r>
            <a:endParaRPr sz="2800">
              <a:latin typeface="Tw Cen MT"/>
              <a:cs typeface="Tw Cen MT"/>
            </a:endParaRPr>
          </a:p>
          <a:p>
            <a:pPr marL="527685" marR="5080" indent="-515620" algn="just">
              <a:lnSpc>
                <a:spcPts val="3020"/>
              </a:lnSpc>
              <a:spcBef>
                <a:spcPts val="1045"/>
              </a:spcBef>
              <a:buAutoNum type="arabicPeriod"/>
              <a:tabLst>
                <a:tab pos="528320" algn="l"/>
              </a:tabLst>
            </a:pPr>
            <a:r>
              <a:rPr sz="2800" spc="-15" dirty="0">
                <a:latin typeface="Tw Cen MT"/>
                <a:cs typeface="Tw Cen MT"/>
              </a:rPr>
              <a:t>Retour </a:t>
            </a:r>
            <a:r>
              <a:rPr sz="2800" spc="-5" dirty="0">
                <a:latin typeface="Tw Cen MT"/>
                <a:cs typeface="Tw Cen MT"/>
              </a:rPr>
              <a:t>des concessions FMO : </a:t>
            </a:r>
            <a:r>
              <a:rPr sz="2800" spc="-15" dirty="0">
                <a:latin typeface="Tw Cen MT"/>
                <a:cs typeface="Tw Cen MT"/>
              </a:rPr>
              <a:t>vente </a:t>
            </a:r>
            <a:r>
              <a:rPr sz="2800" spc="-5" dirty="0">
                <a:latin typeface="Tw Cen MT"/>
                <a:cs typeface="Tw Cen MT"/>
              </a:rPr>
              <a:t>d’une </a:t>
            </a:r>
            <a:r>
              <a:rPr sz="2800" dirty="0">
                <a:latin typeface="Tw Cen MT"/>
                <a:cs typeface="Tw Cen MT"/>
              </a:rPr>
              <a:t>participation </a:t>
            </a:r>
            <a:r>
              <a:rPr sz="2800" spc="-5" dirty="0">
                <a:latin typeface="Tw Cen MT"/>
                <a:cs typeface="Tw Cen MT"/>
              </a:rPr>
              <a:t>de </a:t>
            </a:r>
            <a:r>
              <a:rPr sz="2800" dirty="0">
                <a:latin typeface="Tw Cen MT"/>
                <a:cs typeface="Tw Cen MT"/>
              </a:rPr>
              <a:t>10% </a:t>
            </a:r>
            <a:r>
              <a:rPr sz="2800" spc="-5" dirty="0">
                <a:latin typeface="Tw Cen MT"/>
                <a:cs typeface="Tw Cen MT"/>
              </a:rPr>
              <a:t>du  capital-actions de la future société FMO SA à Alpiq Suisse </a:t>
            </a:r>
            <a:r>
              <a:rPr sz="2800" dirty="0">
                <a:latin typeface="Tw Cen MT"/>
                <a:cs typeface="Tw Cen MT"/>
              </a:rPr>
              <a:t>SA </a:t>
            </a:r>
            <a:r>
              <a:rPr sz="2800" spc="-20" dirty="0">
                <a:latin typeface="Tw Cen MT"/>
                <a:cs typeface="Tw Cen MT"/>
              </a:rPr>
              <a:t>avec  </a:t>
            </a:r>
            <a:r>
              <a:rPr sz="2800" dirty="0">
                <a:latin typeface="Tw Cen MT"/>
                <a:cs typeface="Tw Cen MT"/>
              </a:rPr>
              <a:t>effet au 19 </a:t>
            </a:r>
            <a:r>
              <a:rPr sz="2800" spc="-5" dirty="0">
                <a:latin typeface="Tw Cen MT"/>
                <a:cs typeface="Tw Cen MT"/>
              </a:rPr>
              <a:t>janvier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2027</a:t>
            </a:r>
            <a:endParaRPr sz="2800">
              <a:latin typeface="Tw Cen MT"/>
              <a:cs typeface="Tw Cen MT"/>
            </a:endParaRPr>
          </a:p>
          <a:p>
            <a:pPr marL="1041400" lvl="1" indent="-514350" algn="just">
              <a:lnSpc>
                <a:spcPct val="100000"/>
              </a:lnSpc>
              <a:spcBef>
                <a:spcPts val="210"/>
              </a:spcBef>
              <a:buAutoNum type="alphaLcParenR"/>
              <a:tabLst>
                <a:tab pos="1042035" algn="l"/>
              </a:tabLst>
            </a:pPr>
            <a:r>
              <a:rPr sz="2400" dirty="0">
                <a:solidFill>
                  <a:srgbClr val="78697A"/>
                </a:solidFill>
                <a:latin typeface="Tw Cen MT"/>
                <a:cs typeface="Tw Cen MT"/>
              </a:rPr>
              <a:t>Présentation du</a:t>
            </a:r>
            <a:r>
              <a:rPr sz="2400" spc="-20" dirty="0">
                <a:solidFill>
                  <a:srgbClr val="78697A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78697A"/>
                </a:solidFill>
                <a:latin typeface="Tw Cen MT"/>
                <a:cs typeface="Tw Cen MT"/>
              </a:rPr>
              <a:t>dossier</a:t>
            </a:r>
            <a:endParaRPr sz="2400">
              <a:latin typeface="Tw Cen MT"/>
              <a:cs typeface="Tw Cen MT"/>
            </a:endParaRPr>
          </a:p>
          <a:p>
            <a:pPr marL="1041400" lvl="1" indent="-514350" algn="just">
              <a:lnSpc>
                <a:spcPct val="100000"/>
              </a:lnSpc>
              <a:spcBef>
                <a:spcPts val="204"/>
              </a:spcBef>
              <a:buAutoNum type="alphaLcParenR"/>
              <a:tabLst>
                <a:tab pos="1042035" algn="l"/>
              </a:tabLst>
            </a:pPr>
            <a:r>
              <a:rPr sz="2400" spc="-5" dirty="0">
                <a:solidFill>
                  <a:srgbClr val="78697A"/>
                </a:solidFill>
                <a:latin typeface="Tw Cen MT"/>
                <a:cs typeface="Tw Cen MT"/>
              </a:rPr>
              <a:t>Décision</a:t>
            </a:r>
            <a:endParaRPr sz="2400">
              <a:latin typeface="Tw Cen MT"/>
              <a:cs typeface="Tw Cen MT"/>
            </a:endParaRPr>
          </a:p>
          <a:p>
            <a:pPr marL="527685" indent="-515620" algn="just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8320" algn="l"/>
              </a:tabLst>
            </a:pPr>
            <a:r>
              <a:rPr sz="2800" spc="-15" dirty="0">
                <a:latin typeface="Tw Cen MT"/>
                <a:cs typeface="Tw Cen MT"/>
              </a:rPr>
              <a:t>Divers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72730" y="52454"/>
            <a:ext cx="907010" cy="846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5647" y="1644395"/>
            <a:ext cx="690880" cy="3154680"/>
          </a:xfrm>
          <a:custGeom>
            <a:avLst/>
            <a:gdLst/>
            <a:ahLst/>
            <a:cxnLst/>
            <a:rect l="l" t="t" r="r" b="b"/>
            <a:pathLst>
              <a:path w="690879" h="3154679">
                <a:moveTo>
                  <a:pt x="0" y="3154679"/>
                </a:moveTo>
                <a:lnTo>
                  <a:pt x="690372" y="3154679"/>
                </a:lnTo>
                <a:lnTo>
                  <a:pt x="690372" y="0"/>
                </a:lnTo>
                <a:lnTo>
                  <a:pt x="0" y="0"/>
                </a:lnTo>
                <a:lnTo>
                  <a:pt x="0" y="3154679"/>
                </a:lnTo>
                <a:close/>
              </a:path>
            </a:pathLst>
          </a:custGeom>
          <a:ln w="12192">
            <a:solidFill>
              <a:srgbClr val="6FAC4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7755" y="2910077"/>
            <a:ext cx="114300" cy="357505"/>
          </a:xfrm>
          <a:custGeom>
            <a:avLst/>
            <a:gdLst/>
            <a:ahLst/>
            <a:cxnLst/>
            <a:rect l="l" t="t" r="r" b="b"/>
            <a:pathLst>
              <a:path w="114300" h="357504">
                <a:moveTo>
                  <a:pt x="76200" y="95250"/>
                </a:moveTo>
                <a:lnTo>
                  <a:pt x="38100" y="95250"/>
                </a:lnTo>
                <a:lnTo>
                  <a:pt x="38100" y="357124"/>
                </a:lnTo>
                <a:lnTo>
                  <a:pt x="76200" y="357250"/>
                </a:lnTo>
                <a:lnTo>
                  <a:pt x="76200" y="95250"/>
                </a:lnTo>
                <a:close/>
              </a:path>
              <a:path w="114300" h="3575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575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9240" y="2910077"/>
            <a:ext cx="114300" cy="357505"/>
          </a:xfrm>
          <a:custGeom>
            <a:avLst/>
            <a:gdLst/>
            <a:ahLst/>
            <a:cxnLst/>
            <a:rect l="l" t="t" r="r" b="b"/>
            <a:pathLst>
              <a:path w="114300" h="357504">
                <a:moveTo>
                  <a:pt x="76200" y="95250"/>
                </a:moveTo>
                <a:lnTo>
                  <a:pt x="38100" y="95250"/>
                </a:lnTo>
                <a:lnTo>
                  <a:pt x="38100" y="357124"/>
                </a:lnTo>
                <a:lnTo>
                  <a:pt x="76200" y="357250"/>
                </a:lnTo>
                <a:lnTo>
                  <a:pt x="76200" y="95250"/>
                </a:lnTo>
                <a:close/>
              </a:path>
              <a:path w="114300" h="3575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575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59908" y="3521202"/>
            <a:ext cx="114300" cy="357505"/>
          </a:xfrm>
          <a:custGeom>
            <a:avLst/>
            <a:gdLst/>
            <a:ahLst/>
            <a:cxnLst/>
            <a:rect l="l" t="t" r="r" b="b"/>
            <a:pathLst>
              <a:path w="114300" h="357504">
                <a:moveTo>
                  <a:pt x="76200" y="95250"/>
                </a:moveTo>
                <a:lnTo>
                  <a:pt x="38100" y="95250"/>
                </a:lnTo>
                <a:lnTo>
                  <a:pt x="38100" y="357250"/>
                </a:lnTo>
                <a:lnTo>
                  <a:pt x="76200" y="357250"/>
                </a:lnTo>
                <a:lnTo>
                  <a:pt x="76200" y="95250"/>
                </a:lnTo>
                <a:close/>
              </a:path>
              <a:path w="114300" h="3575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575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8128" y="3504438"/>
            <a:ext cx="114300" cy="357505"/>
          </a:xfrm>
          <a:custGeom>
            <a:avLst/>
            <a:gdLst/>
            <a:ahLst/>
            <a:cxnLst/>
            <a:rect l="l" t="t" r="r" b="b"/>
            <a:pathLst>
              <a:path w="114300" h="357504">
                <a:moveTo>
                  <a:pt x="76200" y="95250"/>
                </a:moveTo>
                <a:lnTo>
                  <a:pt x="38100" y="95250"/>
                </a:lnTo>
                <a:lnTo>
                  <a:pt x="38100" y="357124"/>
                </a:lnTo>
                <a:lnTo>
                  <a:pt x="76200" y="357124"/>
                </a:lnTo>
                <a:lnTo>
                  <a:pt x="76200" y="95250"/>
                </a:lnTo>
                <a:close/>
              </a:path>
              <a:path w="114300" h="3575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575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1723" y="4098797"/>
            <a:ext cx="114300" cy="357505"/>
          </a:xfrm>
          <a:custGeom>
            <a:avLst/>
            <a:gdLst/>
            <a:ahLst/>
            <a:cxnLst/>
            <a:rect l="l" t="t" r="r" b="b"/>
            <a:pathLst>
              <a:path w="114300" h="357504">
                <a:moveTo>
                  <a:pt x="76200" y="95250"/>
                </a:moveTo>
                <a:lnTo>
                  <a:pt x="38100" y="95250"/>
                </a:lnTo>
                <a:lnTo>
                  <a:pt x="38100" y="357250"/>
                </a:lnTo>
                <a:lnTo>
                  <a:pt x="76200" y="357250"/>
                </a:lnTo>
                <a:lnTo>
                  <a:pt x="76200" y="95250"/>
                </a:lnTo>
                <a:close/>
              </a:path>
              <a:path w="114300" h="3575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575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41491" y="4098797"/>
            <a:ext cx="114300" cy="357505"/>
          </a:xfrm>
          <a:custGeom>
            <a:avLst/>
            <a:gdLst/>
            <a:ahLst/>
            <a:cxnLst/>
            <a:rect l="l" t="t" r="r" b="b"/>
            <a:pathLst>
              <a:path w="114300" h="357504">
                <a:moveTo>
                  <a:pt x="76200" y="95250"/>
                </a:moveTo>
                <a:lnTo>
                  <a:pt x="38100" y="95250"/>
                </a:lnTo>
                <a:lnTo>
                  <a:pt x="38100" y="357250"/>
                </a:lnTo>
                <a:lnTo>
                  <a:pt x="76200" y="357250"/>
                </a:lnTo>
                <a:lnTo>
                  <a:pt x="76200" y="95250"/>
                </a:lnTo>
                <a:close/>
              </a:path>
              <a:path w="114300" h="3575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575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3891" y="4098797"/>
            <a:ext cx="114300" cy="357505"/>
          </a:xfrm>
          <a:custGeom>
            <a:avLst/>
            <a:gdLst/>
            <a:ahLst/>
            <a:cxnLst/>
            <a:rect l="l" t="t" r="r" b="b"/>
            <a:pathLst>
              <a:path w="114300" h="357504">
                <a:moveTo>
                  <a:pt x="76200" y="95250"/>
                </a:moveTo>
                <a:lnTo>
                  <a:pt x="38100" y="95250"/>
                </a:lnTo>
                <a:lnTo>
                  <a:pt x="38100" y="357250"/>
                </a:lnTo>
                <a:lnTo>
                  <a:pt x="76200" y="357250"/>
                </a:lnTo>
                <a:lnTo>
                  <a:pt x="76200" y="95250"/>
                </a:lnTo>
                <a:close/>
              </a:path>
              <a:path w="114300" h="3575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575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5185" y="4753355"/>
            <a:ext cx="3714750" cy="78105"/>
          </a:xfrm>
          <a:custGeom>
            <a:avLst/>
            <a:gdLst/>
            <a:ahLst/>
            <a:cxnLst/>
            <a:rect l="l" t="t" r="r" b="b"/>
            <a:pathLst>
              <a:path w="3714750" h="78104">
                <a:moveTo>
                  <a:pt x="3637025" y="0"/>
                </a:moveTo>
                <a:lnTo>
                  <a:pt x="3637025" y="77724"/>
                </a:lnTo>
                <a:lnTo>
                  <a:pt x="3688841" y="51816"/>
                </a:lnTo>
                <a:lnTo>
                  <a:pt x="3649980" y="51816"/>
                </a:lnTo>
                <a:lnTo>
                  <a:pt x="3649980" y="25908"/>
                </a:lnTo>
                <a:lnTo>
                  <a:pt x="3688841" y="25908"/>
                </a:lnTo>
                <a:lnTo>
                  <a:pt x="3637025" y="0"/>
                </a:lnTo>
                <a:close/>
              </a:path>
              <a:path w="3714750" h="78104">
                <a:moveTo>
                  <a:pt x="3637025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3637025" y="51816"/>
                </a:lnTo>
                <a:lnTo>
                  <a:pt x="3637025" y="25908"/>
                </a:lnTo>
                <a:close/>
              </a:path>
              <a:path w="3714750" h="78104">
                <a:moveTo>
                  <a:pt x="3688841" y="25908"/>
                </a:moveTo>
                <a:lnTo>
                  <a:pt x="3649980" y="25908"/>
                </a:lnTo>
                <a:lnTo>
                  <a:pt x="3649980" y="51816"/>
                </a:lnTo>
                <a:lnTo>
                  <a:pt x="3688841" y="51816"/>
                </a:lnTo>
                <a:lnTo>
                  <a:pt x="3714749" y="38862"/>
                </a:lnTo>
                <a:lnTo>
                  <a:pt x="3688841" y="259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0896" y="1837182"/>
            <a:ext cx="78105" cy="2954655"/>
          </a:xfrm>
          <a:custGeom>
            <a:avLst/>
            <a:gdLst/>
            <a:ahLst/>
            <a:cxnLst/>
            <a:rect l="l" t="t" r="r" b="b"/>
            <a:pathLst>
              <a:path w="78104" h="2954654">
                <a:moveTo>
                  <a:pt x="51815" y="64769"/>
                </a:moveTo>
                <a:lnTo>
                  <a:pt x="25907" y="64769"/>
                </a:lnTo>
                <a:lnTo>
                  <a:pt x="25907" y="2954273"/>
                </a:lnTo>
                <a:lnTo>
                  <a:pt x="51815" y="2954273"/>
                </a:lnTo>
                <a:lnTo>
                  <a:pt x="51815" y="64769"/>
                </a:lnTo>
                <a:close/>
              </a:path>
              <a:path w="78104" h="2954654">
                <a:moveTo>
                  <a:pt x="38862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7" y="64769"/>
                </a:lnTo>
                <a:lnTo>
                  <a:pt x="38862" y="0"/>
                </a:lnTo>
                <a:close/>
              </a:path>
              <a:path w="78104" h="2954654">
                <a:moveTo>
                  <a:pt x="71247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4" y="77723"/>
                </a:lnTo>
                <a:lnTo>
                  <a:pt x="71247" y="6476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33773" y="1660430"/>
            <a:ext cx="4666615" cy="3424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4575">
              <a:lnSpc>
                <a:spcPts val="994"/>
              </a:lnSpc>
            </a:pPr>
            <a:r>
              <a:rPr sz="900" spc="-5" dirty="0">
                <a:solidFill>
                  <a:srgbClr val="6FAC46"/>
                </a:solidFill>
                <a:latin typeface="Arial"/>
                <a:cs typeface="Arial"/>
              </a:rPr>
              <a:t>Enquête OFEN</a:t>
            </a:r>
            <a:r>
              <a:rPr sz="900" spc="-20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AC46"/>
                </a:solidFill>
                <a:latin typeface="Arial"/>
                <a:cs typeface="Arial"/>
              </a:rPr>
              <a:t>2011-2016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Arial"/>
              <a:cs typeface="Arial"/>
            </a:endParaRPr>
          </a:p>
          <a:p>
            <a:pPr marL="568325">
              <a:lnSpc>
                <a:spcPct val="100000"/>
              </a:lnSpc>
              <a:spcBef>
                <a:spcPts val="5"/>
              </a:spcBef>
              <a:tabLst>
                <a:tab pos="1534795" algn="l"/>
              </a:tabLst>
            </a:pPr>
            <a:r>
              <a:rPr sz="1000" b="1" spc="-5" dirty="0">
                <a:latin typeface="Calibri"/>
                <a:cs typeface="Calibri"/>
              </a:rPr>
              <a:t>FMO 2035</a:t>
            </a:r>
            <a:r>
              <a:rPr sz="1000" b="1" spc="4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65	FMO 2050 :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70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Calibri"/>
              <a:cs typeface="Calibri"/>
            </a:endParaRPr>
          </a:p>
          <a:p>
            <a:pPr marL="631825">
              <a:lnSpc>
                <a:spcPct val="100000"/>
              </a:lnSpc>
              <a:tabLst>
                <a:tab pos="1650364" algn="l"/>
              </a:tabLst>
            </a:pPr>
            <a:r>
              <a:rPr sz="1000" spc="-10" dirty="0">
                <a:solidFill>
                  <a:srgbClr val="4471C4"/>
                </a:solidFill>
                <a:latin typeface="Calibri"/>
                <a:cs typeface="Calibri"/>
              </a:rPr>
              <a:t>FMS </a:t>
            </a:r>
            <a:r>
              <a:rPr sz="1000" spc="-5" dirty="0">
                <a:solidFill>
                  <a:srgbClr val="4471C4"/>
                </a:solidFill>
                <a:latin typeface="Calibri"/>
                <a:cs typeface="Calibri"/>
              </a:rPr>
              <a:t>2021</a:t>
            </a:r>
            <a:r>
              <a:rPr sz="1000" spc="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471C4"/>
                </a:solidFill>
                <a:latin typeface="Calibri"/>
                <a:cs typeface="Calibri"/>
              </a:rPr>
              <a:t>:</a:t>
            </a:r>
            <a:r>
              <a:rPr sz="10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471C4"/>
                </a:solidFill>
                <a:latin typeface="Calibri"/>
                <a:cs typeface="Calibri"/>
              </a:rPr>
              <a:t>67.7	</a:t>
            </a:r>
            <a:r>
              <a:rPr sz="1500" spc="-15" baseline="8333" dirty="0">
                <a:solidFill>
                  <a:srgbClr val="4471C4"/>
                </a:solidFill>
                <a:latin typeface="Calibri"/>
                <a:cs typeface="Calibri"/>
              </a:rPr>
              <a:t>FMS </a:t>
            </a:r>
            <a:r>
              <a:rPr sz="1500" spc="-7" baseline="8333" dirty="0">
                <a:solidFill>
                  <a:srgbClr val="4471C4"/>
                </a:solidFill>
                <a:latin typeface="Calibri"/>
                <a:cs typeface="Calibri"/>
              </a:rPr>
              <a:t>2022 :</a:t>
            </a:r>
            <a:r>
              <a:rPr sz="1500" spc="52" baseline="833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500" spc="-7" baseline="8333" dirty="0">
                <a:solidFill>
                  <a:srgbClr val="4471C4"/>
                </a:solidFill>
                <a:latin typeface="Calibri"/>
                <a:cs typeface="Calibri"/>
              </a:rPr>
              <a:t>71</a:t>
            </a:r>
            <a:endParaRPr sz="1500" baseline="833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Calibri"/>
              <a:cs typeface="Calibri"/>
            </a:endParaRPr>
          </a:p>
          <a:p>
            <a:pPr marL="304800">
              <a:lnSpc>
                <a:spcPct val="100000"/>
              </a:lnSpc>
              <a:tabLst>
                <a:tab pos="1636395" algn="l"/>
              </a:tabLst>
            </a:pPr>
            <a:r>
              <a:rPr sz="1500" spc="-15" baseline="-8333" dirty="0">
                <a:solidFill>
                  <a:srgbClr val="7E7E7E"/>
                </a:solidFill>
                <a:latin typeface="Calibri"/>
                <a:cs typeface="Calibri"/>
              </a:rPr>
              <a:t>Emosson </a:t>
            </a:r>
            <a:r>
              <a:rPr sz="1500" spc="-7" baseline="-8333" dirty="0">
                <a:solidFill>
                  <a:srgbClr val="7E7E7E"/>
                </a:solidFill>
                <a:latin typeface="Calibri"/>
                <a:cs typeface="Calibri"/>
              </a:rPr>
              <a:t>2020</a:t>
            </a:r>
            <a:r>
              <a:rPr sz="1500" spc="75" baseline="-83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500" spc="-7" baseline="-8333" dirty="0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r>
              <a:rPr sz="1500" baseline="-83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500" spc="-7" baseline="-8333" dirty="0">
                <a:solidFill>
                  <a:srgbClr val="7E7E7E"/>
                </a:solidFill>
                <a:latin typeface="Calibri"/>
                <a:cs typeface="Calibri"/>
              </a:rPr>
              <a:t>67.9	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Emosson 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2021 :</a:t>
            </a:r>
            <a:r>
              <a:rPr sz="10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81.3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558800">
              <a:lnSpc>
                <a:spcPct val="100000"/>
              </a:lnSpc>
              <a:spcBef>
                <a:spcPts val="5"/>
              </a:spcBef>
              <a:tabLst>
                <a:tab pos="2103120" algn="l"/>
              </a:tabLst>
            </a:pP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GD 2020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: 68.1	</a:t>
            </a:r>
            <a:r>
              <a:rPr sz="1500" spc="-7" baseline="2777" dirty="0">
                <a:solidFill>
                  <a:srgbClr val="FF0000"/>
                </a:solidFill>
                <a:latin typeface="Calibri"/>
                <a:cs typeface="Calibri"/>
              </a:rPr>
              <a:t>GD 2022 :</a:t>
            </a:r>
            <a:r>
              <a:rPr sz="1500" spc="30" baseline="277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0000"/>
                </a:solidFill>
                <a:latin typeface="Calibri"/>
                <a:cs typeface="Calibri"/>
              </a:rPr>
              <a:t>75.9</a:t>
            </a:r>
            <a:endParaRPr sz="1500" baseline="2777">
              <a:latin typeface="Calibri"/>
              <a:cs typeface="Calibri"/>
            </a:endParaRPr>
          </a:p>
          <a:p>
            <a:pPr marL="1534795">
              <a:lnSpc>
                <a:spcPts val="1045"/>
              </a:lnSpc>
              <a:spcBef>
                <a:spcPts val="235"/>
              </a:spcBef>
            </a:pP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GD 2021 :</a:t>
            </a:r>
            <a:r>
              <a:rPr sz="1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74.3</a:t>
            </a:r>
            <a:endParaRPr sz="1000">
              <a:latin typeface="Calibri"/>
              <a:cs typeface="Calibri"/>
            </a:endParaRPr>
          </a:p>
          <a:p>
            <a:pPr marL="3921125">
              <a:lnSpc>
                <a:spcPts val="1045"/>
              </a:lnSpc>
            </a:pPr>
            <a:r>
              <a:rPr sz="1000" spc="-5" dirty="0">
                <a:solidFill>
                  <a:srgbClr val="4471C4"/>
                </a:solidFill>
                <a:latin typeface="Calibri"/>
                <a:cs typeface="Calibri"/>
              </a:rPr>
              <a:t>Prix de</a:t>
            </a:r>
            <a:r>
              <a:rPr sz="10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471C4"/>
                </a:solidFill>
                <a:latin typeface="Calibri"/>
                <a:cs typeface="Calibri"/>
              </a:rPr>
              <a:t>revient</a:t>
            </a:r>
            <a:endParaRPr sz="1000">
              <a:latin typeface="Calibri"/>
              <a:cs typeface="Calibri"/>
            </a:endParaRPr>
          </a:p>
          <a:p>
            <a:pPr marL="3921125">
              <a:lnSpc>
                <a:spcPts val="1085"/>
              </a:lnSpc>
            </a:pPr>
            <a:r>
              <a:rPr sz="1000" spc="-10" dirty="0">
                <a:solidFill>
                  <a:srgbClr val="4471C4"/>
                </a:solidFill>
                <a:latin typeface="Calibri"/>
                <a:cs typeface="Calibri"/>
              </a:rPr>
              <a:t>(CHF/MWh)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1325"/>
              </a:lnSpc>
              <a:tabLst>
                <a:tab pos="756920" algn="l"/>
                <a:tab pos="1514475" algn="l"/>
                <a:tab pos="2290445" algn="l"/>
                <a:tab pos="3028950" algn="l"/>
              </a:tabLst>
            </a:pPr>
            <a:r>
              <a:rPr sz="1200" dirty="0">
                <a:latin typeface="Calibri"/>
                <a:cs typeface="Calibri"/>
              </a:rPr>
              <a:t>50	60	70	80	90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83123" y="1748789"/>
            <a:ext cx="114300" cy="357505"/>
          </a:xfrm>
          <a:custGeom>
            <a:avLst/>
            <a:gdLst/>
            <a:ahLst/>
            <a:cxnLst/>
            <a:rect l="l" t="t" r="r" b="b"/>
            <a:pathLst>
              <a:path w="114300" h="357505">
                <a:moveTo>
                  <a:pt x="76200" y="95250"/>
                </a:moveTo>
                <a:lnTo>
                  <a:pt x="38100" y="95250"/>
                </a:lnTo>
                <a:lnTo>
                  <a:pt x="38100" y="357124"/>
                </a:lnTo>
                <a:lnTo>
                  <a:pt x="76200" y="357124"/>
                </a:lnTo>
                <a:lnTo>
                  <a:pt x="76200" y="95250"/>
                </a:lnTo>
                <a:close/>
              </a:path>
              <a:path w="114300" h="35750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5750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0220" y="1741170"/>
            <a:ext cx="114300" cy="357505"/>
          </a:xfrm>
          <a:custGeom>
            <a:avLst/>
            <a:gdLst/>
            <a:ahLst/>
            <a:cxnLst/>
            <a:rect l="l" t="t" r="r" b="b"/>
            <a:pathLst>
              <a:path w="114300" h="357505">
                <a:moveTo>
                  <a:pt x="76200" y="95250"/>
                </a:moveTo>
                <a:lnTo>
                  <a:pt x="38100" y="95250"/>
                </a:lnTo>
                <a:lnTo>
                  <a:pt x="38100" y="357250"/>
                </a:lnTo>
                <a:lnTo>
                  <a:pt x="76200" y="357250"/>
                </a:lnTo>
                <a:lnTo>
                  <a:pt x="76200" y="95250"/>
                </a:lnTo>
                <a:close/>
              </a:path>
              <a:path w="114300" h="35750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5750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2932" y="394715"/>
            <a:ext cx="8267700" cy="5782310"/>
          </a:xfrm>
          <a:custGeom>
            <a:avLst/>
            <a:gdLst/>
            <a:ahLst/>
            <a:cxnLst/>
            <a:rect l="l" t="t" r="r" b="b"/>
            <a:pathLst>
              <a:path w="8267700" h="5782310">
                <a:moveTo>
                  <a:pt x="0" y="5782056"/>
                </a:moveTo>
                <a:lnTo>
                  <a:pt x="8267700" y="5782056"/>
                </a:lnTo>
                <a:lnTo>
                  <a:pt x="8267700" y="0"/>
                </a:lnTo>
                <a:lnTo>
                  <a:pt x="0" y="0"/>
                </a:lnTo>
                <a:lnTo>
                  <a:pt x="0" y="57820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263" y="1072896"/>
            <a:ext cx="7406640" cy="5218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59993" y="171450"/>
            <a:ext cx="5501005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100"/>
              </a:spcBef>
            </a:pPr>
            <a:r>
              <a:rPr sz="29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23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NALYSES</a:t>
            </a:r>
            <a:r>
              <a:rPr sz="2300" b="0" i="0" spc="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ÉCONOMIQUES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750"/>
              </a:lnSpc>
            </a:pP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Projection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dirty="0">
                <a:solidFill>
                  <a:srgbClr val="C00000"/>
                </a:solidFill>
                <a:latin typeface="Calibri Light"/>
                <a:cs typeface="Calibri Light"/>
              </a:rPr>
              <a:t>la </a:t>
            </a: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rentabilité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</a:t>
            </a:r>
            <a:r>
              <a:rPr sz="2400" b="0" i="0" spc="-18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40" dirty="0">
                <a:solidFill>
                  <a:srgbClr val="C00000"/>
                </a:solidFill>
                <a:latin typeface="Calibri Light"/>
                <a:cs typeface="Calibri Light"/>
              </a:rPr>
              <a:t>l’aménagement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34833" y="2352878"/>
            <a:ext cx="4048760" cy="17087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90"/>
              </a:spcBef>
            </a:pPr>
            <a:r>
              <a:rPr sz="2400" spc="-5" dirty="0">
                <a:latin typeface="Arial"/>
                <a:cs typeface="Arial"/>
              </a:rPr>
              <a:t>Les </a:t>
            </a:r>
            <a:r>
              <a:rPr sz="2400" dirty="0">
                <a:latin typeface="Arial"/>
                <a:cs typeface="Arial"/>
              </a:rPr>
              <a:t>scénarios </a:t>
            </a:r>
            <a:r>
              <a:rPr sz="2400" spc="-10" dirty="0">
                <a:latin typeface="Arial"/>
                <a:cs typeface="Arial"/>
              </a:rPr>
              <a:t>effectués  </a:t>
            </a:r>
            <a:r>
              <a:rPr sz="2400" dirty="0">
                <a:latin typeface="Arial"/>
                <a:cs typeface="Arial"/>
              </a:rPr>
              <a:t>montrent </a:t>
            </a:r>
            <a:r>
              <a:rPr sz="2400" spc="-5" dirty="0">
                <a:latin typeface="Arial"/>
                <a:cs typeface="Arial"/>
              </a:rPr>
              <a:t>un prix de revient  de l’aménagement des FMO  se </a:t>
            </a:r>
            <a:r>
              <a:rPr sz="2400" dirty="0">
                <a:latin typeface="Arial"/>
                <a:cs typeface="Arial"/>
              </a:rPr>
              <a:t>situant </a:t>
            </a:r>
            <a:r>
              <a:rPr sz="2400" spc="-5" dirty="0">
                <a:latin typeface="Arial"/>
                <a:cs typeface="Arial"/>
              </a:rPr>
              <a:t>dans </a:t>
            </a:r>
            <a:r>
              <a:rPr sz="2400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moyenne  </a:t>
            </a:r>
            <a:r>
              <a:rPr sz="2400" b="1" dirty="0">
                <a:latin typeface="Arial"/>
                <a:cs typeface="Arial"/>
              </a:rPr>
              <a:t>inférieure </a:t>
            </a:r>
            <a:r>
              <a:rPr sz="2400" b="1" spc="-5" dirty="0">
                <a:latin typeface="Arial"/>
                <a:cs typeface="Arial"/>
              </a:rPr>
              <a:t>du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domaine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53867" y="1748027"/>
            <a:ext cx="88900" cy="620395"/>
          </a:xfrm>
          <a:custGeom>
            <a:avLst/>
            <a:gdLst/>
            <a:ahLst/>
            <a:cxnLst/>
            <a:rect l="l" t="t" r="r" b="b"/>
            <a:pathLst>
              <a:path w="88900" h="620394">
                <a:moveTo>
                  <a:pt x="0" y="620268"/>
                </a:moveTo>
                <a:lnTo>
                  <a:pt x="88392" y="620268"/>
                </a:lnTo>
                <a:lnTo>
                  <a:pt x="88392" y="0"/>
                </a:lnTo>
                <a:lnTo>
                  <a:pt x="0" y="0"/>
                </a:lnTo>
                <a:lnTo>
                  <a:pt x="0" y="620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92523" y="1793748"/>
            <a:ext cx="565785" cy="620395"/>
          </a:xfrm>
          <a:custGeom>
            <a:avLst/>
            <a:gdLst/>
            <a:ahLst/>
            <a:cxnLst/>
            <a:rect l="l" t="t" r="r" b="b"/>
            <a:pathLst>
              <a:path w="565785" h="620394">
                <a:moveTo>
                  <a:pt x="0" y="620267"/>
                </a:moveTo>
                <a:lnTo>
                  <a:pt x="565403" y="620267"/>
                </a:lnTo>
                <a:lnTo>
                  <a:pt x="565403" y="0"/>
                </a:lnTo>
                <a:lnTo>
                  <a:pt x="0" y="0"/>
                </a:lnTo>
                <a:lnTo>
                  <a:pt x="0" y="6202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89941"/>
            <a:ext cx="7749540" cy="802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05"/>
              </a:spcBef>
            </a:pPr>
            <a:r>
              <a:rPr sz="29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23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NALYSES</a:t>
            </a:r>
            <a:r>
              <a:rPr sz="2300" b="0" i="0" spc="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ÉCONOMIQUES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755"/>
              </a:lnSpc>
            </a:pPr>
            <a:r>
              <a:rPr sz="2400" b="0" i="0" spc="-20" dirty="0">
                <a:solidFill>
                  <a:srgbClr val="C00000"/>
                </a:solidFill>
                <a:latin typeface="Calibri Light"/>
                <a:cs typeface="Calibri Light"/>
              </a:rPr>
              <a:t>Analyse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risques </a:t>
            </a:r>
            <a:r>
              <a:rPr sz="2400" b="0" i="0" dirty="0">
                <a:solidFill>
                  <a:srgbClr val="C00000"/>
                </a:solidFill>
                <a:latin typeface="Calibri Light"/>
                <a:cs typeface="Calibri Light"/>
              </a:rPr>
              <a:t>– </a:t>
            </a:r>
            <a:r>
              <a:rPr sz="2400" b="0" i="0" spc="-15" dirty="0">
                <a:solidFill>
                  <a:srgbClr val="C00000"/>
                </a:solidFill>
                <a:latin typeface="Calibri Light"/>
                <a:cs typeface="Calibri Light"/>
              </a:rPr>
              <a:t>bénéfice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du </a:t>
            </a: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fonds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régulation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dirty="0">
                <a:solidFill>
                  <a:srgbClr val="C00000"/>
                </a:solidFill>
                <a:latin typeface="Calibri Light"/>
                <a:cs typeface="Calibri Light"/>
              </a:rPr>
              <a:t>6</a:t>
            </a:r>
            <a:r>
              <a:rPr sz="2400" b="0" i="0" spc="-3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20" dirty="0">
                <a:solidFill>
                  <a:srgbClr val="C00000"/>
                </a:solidFill>
                <a:latin typeface="Calibri Light"/>
                <a:cs typeface="Calibri Light"/>
              </a:rPr>
              <a:t>MCHF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793" y="2191665"/>
            <a:ext cx="5464965" cy="2686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9853" y="2246454"/>
            <a:ext cx="5862733" cy="2881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9880" y="3309365"/>
            <a:ext cx="114300" cy="1146175"/>
          </a:xfrm>
          <a:custGeom>
            <a:avLst/>
            <a:gdLst/>
            <a:ahLst/>
            <a:cxnLst/>
            <a:rect l="l" t="t" r="r" b="b"/>
            <a:pathLst>
              <a:path w="114300" h="1146175">
                <a:moveTo>
                  <a:pt x="38100" y="1031875"/>
                </a:moveTo>
                <a:lnTo>
                  <a:pt x="0" y="1031875"/>
                </a:lnTo>
                <a:lnTo>
                  <a:pt x="57150" y="1146175"/>
                </a:lnTo>
                <a:lnTo>
                  <a:pt x="104775" y="1050925"/>
                </a:lnTo>
                <a:lnTo>
                  <a:pt x="38100" y="1050925"/>
                </a:lnTo>
                <a:lnTo>
                  <a:pt x="38100" y="1031875"/>
                </a:lnTo>
                <a:close/>
              </a:path>
              <a:path w="114300" h="1146175">
                <a:moveTo>
                  <a:pt x="76200" y="95250"/>
                </a:moveTo>
                <a:lnTo>
                  <a:pt x="38100" y="95250"/>
                </a:lnTo>
                <a:lnTo>
                  <a:pt x="38100" y="1050925"/>
                </a:lnTo>
                <a:lnTo>
                  <a:pt x="76200" y="1050925"/>
                </a:lnTo>
                <a:lnTo>
                  <a:pt x="76200" y="95250"/>
                </a:lnTo>
                <a:close/>
              </a:path>
              <a:path w="114300" h="1146175">
                <a:moveTo>
                  <a:pt x="114300" y="1031875"/>
                </a:moveTo>
                <a:lnTo>
                  <a:pt x="76200" y="1031875"/>
                </a:lnTo>
                <a:lnTo>
                  <a:pt x="76200" y="1050925"/>
                </a:lnTo>
                <a:lnTo>
                  <a:pt x="104775" y="1050925"/>
                </a:lnTo>
                <a:lnTo>
                  <a:pt x="114300" y="1031875"/>
                </a:lnTo>
                <a:close/>
              </a:path>
              <a:path w="114300" h="114617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114617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4030" y="3807409"/>
            <a:ext cx="11899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Réserve 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initiale issue  de la vente de 10% de  participation à un</a:t>
            </a:r>
            <a:r>
              <a:rPr sz="10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tiers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2144" y="4890515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>
                <a:moveTo>
                  <a:pt x="0" y="0"/>
                </a:moveTo>
                <a:lnTo>
                  <a:pt x="239268" y="0"/>
                </a:lnTo>
              </a:path>
            </a:pathLst>
          </a:custGeom>
          <a:ln w="73151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2144" y="2081783"/>
            <a:ext cx="3771900" cy="368935"/>
          </a:xfrm>
          <a:custGeom>
            <a:avLst/>
            <a:gdLst/>
            <a:ahLst/>
            <a:cxnLst/>
            <a:rect l="l" t="t" r="r" b="b"/>
            <a:pathLst>
              <a:path w="3771900" h="368935">
                <a:moveTo>
                  <a:pt x="0" y="368808"/>
                </a:moveTo>
                <a:lnTo>
                  <a:pt x="3771900" y="368808"/>
                </a:lnTo>
                <a:lnTo>
                  <a:pt x="37719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71066" y="2099564"/>
            <a:ext cx="2734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Résultat </a:t>
            </a:r>
            <a:r>
              <a:rPr sz="1800" b="1" spc="-5" dirty="0">
                <a:latin typeface="Calibri"/>
                <a:cs typeface="Calibri"/>
              </a:rPr>
              <a:t>annuel </a:t>
            </a:r>
            <a:r>
              <a:rPr sz="1800" b="1" dirty="0">
                <a:latin typeface="Calibri"/>
                <a:cs typeface="Calibri"/>
              </a:rPr>
              <a:t>de la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société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40880" y="2081783"/>
            <a:ext cx="4148454" cy="368935"/>
          </a:xfrm>
          <a:custGeom>
            <a:avLst/>
            <a:gdLst/>
            <a:ahLst/>
            <a:cxnLst/>
            <a:rect l="l" t="t" r="r" b="b"/>
            <a:pathLst>
              <a:path w="4148454" h="368935">
                <a:moveTo>
                  <a:pt x="0" y="368808"/>
                </a:moveTo>
                <a:lnTo>
                  <a:pt x="4148328" y="368808"/>
                </a:lnTo>
                <a:lnTo>
                  <a:pt x="414832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32142" y="2099564"/>
            <a:ext cx="3763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Résultats </a:t>
            </a:r>
            <a:r>
              <a:rPr sz="1800" b="1" dirty="0">
                <a:latin typeface="Calibri"/>
                <a:cs typeface="Calibri"/>
              </a:rPr>
              <a:t>cumulés de la </a:t>
            </a:r>
            <a:r>
              <a:rPr sz="1800" b="1" spc="-10" dirty="0">
                <a:latin typeface="Calibri"/>
                <a:cs typeface="Calibri"/>
              </a:rPr>
              <a:t>société </a:t>
            </a:r>
            <a:r>
              <a:rPr sz="1800" b="1" dirty="0">
                <a:latin typeface="Calibri"/>
                <a:cs typeface="Calibri"/>
              </a:rPr>
              <a:t>(80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6424" y="4486655"/>
            <a:ext cx="3496310" cy="251460"/>
          </a:xfrm>
          <a:custGeom>
            <a:avLst/>
            <a:gdLst/>
            <a:ahLst/>
            <a:cxnLst/>
            <a:rect l="l" t="t" r="r" b="b"/>
            <a:pathLst>
              <a:path w="3496310" h="251460">
                <a:moveTo>
                  <a:pt x="0" y="251460"/>
                </a:moveTo>
                <a:lnTo>
                  <a:pt x="3496055" y="251460"/>
                </a:lnTo>
                <a:lnTo>
                  <a:pt x="3496055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993" y="308813"/>
            <a:ext cx="2828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0" dirty="0">
                <a:latin typeface="Calibri Light"/>
                <a:cs typeface="Calibri Light"/>
              </a:rPr>
              <a:t>A</a:t>
            </a:r>
            <a:r>
              <a:rPr sz="2550" b="0" spc="-50" dirty="0">
                <a:latin typeface="Calibri Light"/>
                <a:cs typeface="Calibri Light"/>
              </a:rPr>
              <a:t>NALYSE</a:t>
            </a:r>
            <a:r>
              <a:rPr sz="2550" b="0" spc="55" dirty="0">
                <a:latin typeface="Calibri Light"/>
                <a:cs typeface="Calibri Light"/>
              </a:rPr>
              <a:t> </a:t>
            </a:r>
            <a:r>
              <a:rPr sz="2550" b="0" spc="-20" dirty="0">
                <a:latin typeface="Calibri Light"/>
                <a:cs typeface="Calibri Light"/>
              </a:rPr>
              <a:t>FINANCIÈRE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544902"/>
            <a:ext cx="571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Création d’un fonds </a:t>
            </a:r>
            <a:r>
              <a:rPr sz="2800" b="1" spc="-10" dirty="0">
                <a:latin typeface="Arial"/>
                <a:cs typeface="Arial"/>
              </a:rPr>
              <a:t>de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régulation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89941"/>
            <a:ext cx="7749540" cy="802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05"/>
              </a:spcBef>
            </a:pPr>
            <a:r>
              <a:rPr sz="29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23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NALYSES</a:t>
            </a:r>
            <a:r>
              <a:rPr sz="2300" b="0" i="0" spc="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ÉCONOMIQUES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755"/>
              </a:lnSpc>
            </a:pPr>
            <a:r>
              <a:rPr sz="2400" b="0" i="0" spc="-20" dirty="0">
                <a:solidFill>
                  <a:srgbClr val="C00000"/>
                </a:solidFill>
                <a:latin typeface="Calibri Light"/>
                <a:cs typeface="Calibri Light"/>
              </a:rPr>
              <a:t>Analyse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risques </a:t>
            </a:r>
            <a:r>
              <a:rPr sz="2400" b="0" i="0" dirty="0">
                <a:solidFill>
                  <a:srgbClr val="C00000"/>
                </a:solidFill>
                <a:latin typeface="Calibri Light"/>
                <a:cs typeface="Calibri Light"/>
              </a:rPr>
              <a:t>– </a:t>
            </a:r>
            <a:r>
              <a:rPr sz="2400" b="0" i="0" spc="-15" dirty="0">
                <a:solidFill>
                  <a:srgbClr val="C00000"/>
                </a:solidFill>
                <a:latin typeface="Calibri Light"/>
                <a:cs typeface="Calibri Light"/>
              </a:rPr>
              <a:t>bénéfice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du </a:t>
            </a: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fonds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régulation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dirty="0">
                <a:solidFill>
                  <a:srgbClr val="C00000"/>
                </a:solidFill>
                <a:latin typeface="Calibri Light"/>
                <a:cs typeface="Calibri Light"/>
              </a:rPr>
              <a:t>6</a:t>
            </a:r>
            <a:r>
              <a:rPr sz="2400" b="0" i="0" spc="-3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20" dirty="0">
                <a:solidFill>
                  <a:srgbClr val="C00000"/>
                </a:solidFill>
                <a:latin typeface="Calibri Light"/>
                <a:cs typeface="Calibri Light"/>
              </a:rPr>
              <a:t>MCHF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793" y="2191665"/>
            <a:ext cx="5464965" cy="2686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9853" y="2246454"/>
            <a:ext cx="5862733" cy="2881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9880" y="3309365"/>
            <a:ext cx="114300" cy="1146175"/>
          </a:xfrm>
          <a:custGeom>
            <a:avLst/>
            <a:gdLst/>
            <a:ahLst/>
            <a:cxnLst/>
            <a:rect l="l" t="t" r="r" b="b"/>
            <a:pathLst>
              <a:path w="114300" h="1146175">
                <a:moveTo>
                  <a:pt x="38100" y="1031875"/>
                </a:moveTo>
                <a:lnTo>
                  <a:pt x="0" y="1031875"/>
                </a:lnTo>
                <a:lnTo>
                  <a:pt x="57150" y="1146175"/>
                </a:lnTo>
                <a:lnTo>
                  <a:pt x="104775" y="1050925"/>
                </a:lnTo>
                <a:lnTo>
                  <a:pt x="38100" y="1050925"/>
                </a:lnTo>
                <a:lnTo>
                  <a:pt x="38100" y="1031875"/>
                </a:lnTo>
                <a:close/>
              </a:path>
              <a:path w="114300" h="1146175">
                <a:moveTo>
                  <a:pt x="76200" y="95250"/>
                </a:moveTo>
                <a:lnTo>
                  <a:pt x="38100" y="95250"/>
                </a:lnTo>
                <a:lnTo>
                  <a:pt x="38100" y="1050925"/>
                </a:lnTo>
                <a:lnTo>
                  <a:pt x="76200" y="1050925"/>
                </a:lnTo>
                <a:lnTo>
                  <a:pt x="76200" y="95250"/>
                </a:lnTo>
                <a:close/>
              </a:path>
              <a:path w="114300" h="1146175">
                <a:moveTo>
                  <a:pt x="114300" y="1031875"/>
                </a:moveTo>
                <a:lnTo>
                  <a:pt x="76200" y="1031875"/>
                </a:lnTo>
                <a:lnTo>
                  <a:pt x="76200" y="1050925"/>
                </a:lnTo>
                <a:lnTo>
                  <a:pt x="104775" y="1050925"/>
                </a:lnTo>
                <a:lnTo>
                  <a:pt x="114300" y="1031875"/>
                </a:lnTo>
                <a:close/>
              </a:path>
              <a:path w="114300" h="114617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114617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4030" y="3807409"/>
            <a:ext cx="11899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Réserve 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initiale issue  de la vente de 10% de  participation à un</a:t>
            </a:r>
            <a:r>
              <a:rPr sz="10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tiers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2144" y="4890515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>
                <a:moveTo>
                  <a:pt x="0" y="0"/>
                </a:moveTo>
                <a:lnTo>
                  <a:pt x="239268" y="0"/>
                </a:lnTo>
              </a:path>
            </a:pathLst>
          </a:custGeom>
          <a:ln w="73151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2144" y="2081783"/>
            <a:ext cx="3771900" cy="368935"/>
          </a:xfrm>
          <a:custGeom>
            <a:avLst/>
            <a:gdLst/>
            <a:ahLst/>
            <a:cxnLst/>
            <a:rect l="l" t="t" r="r" b="b"/>
            <a:pathLst>
              <a:path w="3771900" h="368935">
                <a:moveTo>
                  <a:pt x="0" y="368808"/>
                </a:moveTo>
                <a:lnTo>
                  <a:pt x="3771900" y="368808"/>
                </a:lnTo>
                <a:lnTo>
                  <a:pt x="37719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96973" y="2099564"/>
            <a:ext cx="267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Résultat </a:t>
            </a:r>
            <a:r>
              <a:rPr sz="1800" dirty="0">
                <a:latin typeface="Calibri"/>
                <a:cs typeface="Calibri"/>
              </a:rPr>
              <a:t>annuel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société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40880" y="2081783"/>
            <a:ext cx="4148454" cy="368935"/>
          </a:xfrm>
          <a:custGeom>
            <a:avLst/>
            <a:gdLst/>
            <a:ahLst/>
            <a:cxnLst/>
            <a:rect l="l" t="t" r="r" b="b"/>
            <a:pathLst>
              <a:path w="4148454" h="368935">
                <a:moveTo>
                  <a:pt x="0" y="368808"/>
                </a:moveTo>
                <a:lnTo>
                  <a:pt x="4148328" y="368808"/>
                </a:lnTo>
                <a:lnTo>
                  <a:pt x="414832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62621" y="2099564"/>
            <a:ext cx="37039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Résultats </a:t>
            </a:r>
            <a:r>
              <a:rPr sz="1800" dirty="0">
                <a:latin typeface="Calibri"/>
                <a:cs typeface="Calibri"/>
              </a:rPr>
              <a:t>cumulés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société </a:t>
            </a:r>
            <a:r>
              <a:rPr sz="1800" spc="-5" dirty="0">
                <a:latin typeface="Calibri"/>
                <a:cs typeface="Calibri"/>
              </a:rPr>
              <a:t>(80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6424" y="4486655"/>
            <a:ext cx="3496310" cy="251460"/>
          </a:xfrm>
          <a:custGeom>
            <a:avLst/>
            <a:gdLst/>
            <a:ahLst/>
            <a:cxnLst/>
            <a:rect l="l" t="t" r="r" b="b"/>
            <a:pathLst>
              <a:path w="3496310" h="251460">
                <a:moveTo>
                  <a:pt x="0" y="251460"/>
                </a:moveTo>
                <a:lnTo>
                  <a:pt x="3496055" y="251460"/>
                </a:lnTo>
                <a:lnTo>
                  <a:pt x="3496055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5843" y="5347715"/>
            <a:ext cx="11713464" cy="64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5843" y="5347715"/>
            <a:ext cx="11713845" cy="646430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latin typeface="Arial"/>
                <a:cs typeface="Arial"/>
              </a:rPr>
              <a:t>Deux </a:t>
            </a:r>
            <a:r>
              <a:rPr sz="1800" b="1" dirty="0">
                <a:latin typeface="Arial"/>
                <a:cs typeface="Arial"/>
              </a:rPr>
              <a:t>modèles </a:t>
            </a:r>
            <a:r>
              <a:rPr sz="1800" spc="-10" dirty="0">
                <a:latin typeface="Arial"/>
                <a:cs typeface="Arial"/>
              </a:rPr>
              <a:t>ont </a:t>
            </a:r>
            <a:r>
              <a:rPr sz="1800" spc="-5" dirty="0">
                <a:latin typeface="Arial"/>
                <a:cs typeface="Arial"/>
              </a:rPr>
              <a:t>été </a:t>
            </a:r>
            <a:r>
              <a:rPr sz="1800" spc="-10" dirty="0">
                <a:latin typeface="Arial"/>
                <a:cs typeface="Arial"/>
              </a:rPr>
              <a:t>développés par </a:t>
            </a:r>
            <a:r>
              <a:rPr sz="1800" spc="-5" dirty="0">
                <a:latin typeface="Arial"/>
                <a:cs typeface="Arial"/>
              </a:rPr>
              <a:t>deux </a:t>
            </a:r>
            <a:r>
              <a:rPr sz="1800" spc="-10" dirty="0">
                <a:latin typeface="Arial"/>
                <a:cs typeface="Arial"/>
              </a:rPr>
              <a:t>équipes </a:t>
            </a:r>
            <a:r>
              <a:rPr sz="1800" spc="-5" dirty="0">
                <a:latin typeface="Arial"/>
                <a:cs typeface="Arial"/>
              </a:rPr>
              <a:t>séparées, </a:t>
            </a:r>
            <a:r>
              <a:rPr sz="1800" spc="-10" dirty="0">
                <a:latin typeface="Arial"/>
                <a:cs typeface="Arial"/>
              </a:rPr>
              <a:t>qui </a:t>
            </a:r>
            <a:r>
              <a:rPr sz="1800" spc="-5" dirty="0">
                <a:latin typeface="Arial"/>
                <a:cs typeface="Arial"/>
              </a:rPr>
              <a:t>aboutissent </a:t>
            </a:r>
            <a:r>
              <a:rPr sz="1800" dirty="0">
                <a:latin typeface="Arial"/>
                <a:cs typeface="Arial"/>
              </a:rPr>
              <a:t>à la </a:t>
            </a:r>
            <a:r>
              <a:rPr sz="1800" spc="-5" dirty="0">
                <a:latin typeface="Arial"/>
                <a:cs typeface="Arial"/>
              </a:rPr>
              <a:t>même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conclusion: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Il est </a:t>
            </a:r>
            <a:r>
              <a:rPr sz="1800" spc="-5" dirty="0">
                <a:latin typeface="Arial"/>
                <a:cs typeface="Arial"/>
              </a:rPr>
              <a:t>nécessaire de constituer un </a:t>
            </a:r>
            <a:r>
              <a:rPr sz="1800" b="1" dirty="0">
                <a:latin typeface="Arial"/>
                <a:cs typeface="Arial"/>
              </a:rPr>
              <a:t>fonds </a:t>
            </a:r>
            <a:r>
              <a:rPr sz="1800" b="1" spc="-5" dirty="0">
                <a:latin typeface="Arial"/>
                <a:cs typeface="Arial"/>
              </a:rPr>
              <a:t>de régulation </a:t>
            </a:r>
            <a:r>
              <a:rPr sz="1800" spc="-10" dirty="0">
                <a:latin typeface="Arial"/>
                <a:cs typeface="Arial"/>
              </a:rPr>
              <a:t>d’une </a:t>
            </a:r>
            <a:r>
              <a:rPr sz="1800" spc="-5" dirty="0">
                <a:latin typeface="Arial"/>
                <a:cs typeface="Arial"/>
              </a:rPr>
              <a:t>dotation </a:t>
            </a:r>
            <a:r>
              <a:rPr sz="1800" spc="-10" dirty="0">
                <a:latin typeface="Arial"/>
                <a:cs typeface="Arial"/>
              </a:rPr>
              <a:t>initiale </a:t>
            </a:r>
            <a:r>
              <a:rPr sz="1800" spc="-5" dirty="0">
                <a:latin typeface="Arial"/>
                <a:cs typeface="Arial"/>
              </a:rPr>
              <a:t>de minimum </a:t>
            </a:r>
            <a:r>
              <a:rPr sz="1800" b="1" spc="-5" dirty="0">
                <a:latin typeface="Arial"/>
                <a:cs typeface="Arial"/>
              </a:rPr>
              <a:t>CHF 6</a:t>
            </a:r>
            <a:r>
              <a:rPr sz="1800" b="1" spc="2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89941"/>
            <a:ext cx="4194810" cy="802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05"/>
              </a:spcBef>
            </a:pPr>
            <a:r>
              <a:rPr sz="29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23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NALYSES</a:t>
            </a:r>
            <a:r>
              <a:rPr sz="2300" b="0" i="0" spc="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ÉCONOMIQUES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755"/>
              </a:lnSpc>
            </a:pPr>
            <a:r>
              <a:rPr sz="2400" b="0" i="0" spc="-20" dirty="0">
                <a:solidFill>
                  <a:srgbClr val="C00000"/>
                </a:solidFill>
                <a:latin typeface="Calibri Light"/>
                <a:cs typeface="Calibri Light"/>
              </a:rPr>
              <a:t>Mécanisme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du </a:t>
            </a: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fonds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</a:t>
            </a:r>
            <a:r>
              <a:rPr sz="2400" b="0" i="0" spc="-19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régulation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9952" y="1347977"/>
            <a:ext cx="86995" cy="4246880"/>
          </a:xfrm>
          <a:custGeom>
            <a:avLst/>
            <a:gdLst/>
            <a:ahLst/>
            <a:cxnLst/>
            <a:rect l="l" t="t" r="r" b="b"/>
            <a:pathLst>
              <a:path w="86994" h="4246880">
                <a:moveTo>
                  <a:pt x="57911" y="72389"/>
                </a:moveTo>
                <a:lnTo>
                  <a:pt x="28956" y="72389"/>
                </a:lnTo>
                <a:lnTo>
                  <a:pt x="28956" y="4246562"/>
                </a:lnTo>
                <a:lnTo>
                  <a:pt x="57911" y="4246562"/>
                </a:lnTo>
                <a:lnTo>
                  <a:pt x="57911" y="72389"/>
                </a:lnTo>
                <a:close/>
              </a:path>
              <a:path w="86994" h="4246880">
                <a:moveTo>
                  <a:pt x="43434" y="0"/>
                </a:moveTo>
                <a:lnTo>
                  <a:pt x="0" y="86868"/>
                </a:lnTo>
                <a:lnTo>
                  <a:pt x="28956" y="86868"/>
                </a:lnTo>
                <a:lnTo>
                  <a:pt x="28956" y="72389"/>
                </a:lnTo>
                <a:lnTo>
                  <a:pt x="79628" y="72389"/>
                </a:lnTo>
                <a:lnTo>
                  <a:pt x="43434" y="0"/>
                </a:lnTo>
                <a:close/>
              </a:path>
              <a:path w="86994" h="4246880">
                <a:moveTo>
                  <a:pt x="79628" y="72389"/>
                </a:moveTo>
                <a:lnTo>
                  <a:pt x="57911" y="72389"/>
                </a:lnTo>
                <a:lnTo>
                  <a:pt x="57911" y="86868"/>
                </a:lnTo>
                <a:lnTo>
                  <a:pt x="86867" y="86868"/>
                </a:lnTo>
                <a:lnTo>
                  <a:pt x="79628" y="7238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518" y="4151376"/>
            <a:ext cx="11095355" cy="86995"/>
          </a:xfrm>
          <a:custGeom>
            <a:avLst/>
            <a:gdLst/>
            <a:ahLst/>
            <a:cxnLst/>
            <a:rect l="l" t="t" r="r" b="b"/>
            <a:pathLst>
              <a:path w="11095355" h="86995">
                <a:moveTo>
                  <a:pt x="11008106" y="0"/>
                </a:moveTo>
                <a:lnTo>
                  <a:pt x="11008106" y="86868"/>
                </a:lnTo>
                <a:lnTo>
                  <a:pt x="11066018" y="57912"/>
                </a:lnTo>
                <a:lnTo>
                  <a:pt x="11022584" y="57912"/>
                </a:lnTo>
                <a:lnTo>
                  <a:pt x="11022584" y="28956"/>
                </a:lnTo>
                <a:lnTo>
                  <a:pt x="11066018" y="28956"/>
                </a:lnTo>
                <a:lnTo>
                  <a:pt x="11008106" y="0"/>
                </a:lnTo>
                <a:close/>
              </a:path>
              <a:path w="11095355" h="86995">
                <a:moveTo>
                  <a:pt x="11008106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1008106" y="57912"/>
                </a:lnTo>
                <a:lnTo>
                  <a:pt x="11008106" y="28956"/>
                </a:lnTo>
                <a:close/>
              </a:path>
              <a:path w="11095355" h="86995">
                <a:moveTo>
                  <a:pt x="11066018" y="28956"/>
                </a:moveTo>
                <a:lnTo>
                  <a:pt x="11022584" y="28956"/>
                </a:lnTo>
                <a:lnTo>
                  <a:pt x="11022584" y="57912"/>
                </a:lnTo>
                <a:lnTo>
                  <a:pt x="11066018" y="57912"/>
                </a:lnTo>
                <a:lnTo>
                  <a:pt x="11094974" y="43434"/>
                </a:lnTo>
                <a:lnTo>
                  <a:pt x="11066018" y="2895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6420" y="2820923"/>
            <a:ext cx="410209" cy="1373505"/>
          </a:xfrm>
          <a:custGeom>
            <a:avLst/>
            <a:gdLst/>
            <a:ahLst/>
            <a:cxnLst/>
            <a:rect l="l" t="t" r="r" b="b"/>
            <a:pathLst>
              <a:path w="410210" h="1373504">
                <a:moveTo>
                  <a:pt x="0" y="1373124"/>
                </a:moveTo>
                <a:lnTo>
                  <a:pt x="409956" y="1373124"/>
                </a:lnTo>
                <a:lnTo>
                  <a:pt x="409956" y="0"/>
                </a:lnTo>
                <a:lnTo>
                  <a:pt x="0" y="0"/>
                </a:lnTo>
                <a:lnTo>
                  <a:pt x="0" y="137312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6420" y="2820923"/>
            <a:ext cx="410209" cy="1373505"/>
          </a:xfrm>
          <a:custGeom>
            <a:avLst/>
            <a:gdLst/>
            <a:ahLst/>
            <a:cxnLst/>
            <a:rect l="l" t="t" r="r" b="b"/>
            <a:pathLst>
              <a:path w="410210" h="1373504">
                <a:moveTo>
                  <a:pt x="0" y="1373124"/>
                </a:moveTo>
                <a:lnTo>
                  <a:pt x="409956" y="1373124"/>
                </a:lnTo>
                <a:lnTo>
                  <a:pt x="409956" y="0"/>
                </a:lnTo>
                <a:lnTo>
                  <a:pt x="0" y="0"/>
                </a:lnTo>
                <a:lnTo>
                  <a:pt x="0" y="1373124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4919" y="5041519"/>
            <a:ext cx="15055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Dotation initiale  du fonds avec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  vente des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33816" y="2821685"/>
            <a:ext cx="2487295" cy="0"/>
          </a:xfrm>
          <a:custGeom>
            <a:avLst/>
            <a:gdLst/>
            <a:ahLst/>
            <a:cxnLst/>
            <a:rect l="l" t="t" r="r" b="b"/>
            <a:pathLst>
              <a:path w="2487295">
                <a:moveTo>
                  <a:pt x="0" y="0"/>
                </a:moveTo>
                <a:lnTo>
                  <a:pt x="2487295" y="0"/>
                </a:lnTo>
              </a:path>
            </a:pathLst>
          </a:custGeom>
          <a:ln w="28955">
            <a:solidFill>
              <a:srgbClr val="4471C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2252" y="2821685"/>
            <a:ext cx="3723640" cy="0"/>
          </a:xfrm>
          <a:custGeom>
            <a:avLst/>
            <a:gdLst/>
            <a:ahLst/>
            <a:cxnLst/>
            <a:rect l="l" t="t" r="r" b="b"/>
            <a:pathLst>
              <a:path w="3723640">
                <a:moveTo>
                  <a:pt x="0" y="0"/>
                </a:moveTo>
                <a:lnTo>
                  <a:pt x="3723131" y="0"/>
                </a:lnTo>
              </a:path>
            </a:pathLst>
          </a:custGeom>
          <a:ln w="28955">
            <a:solidFill>
              <a:srgbClr val="4471C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3386" y="2821685"/>
            <a:ext cx="2708910" cy="0"/>
          </a:xfrm>
          <a:custGeom>
            <a:avLst/>
            <a:gdLst/>
            <a:ahLst/>
            <a:cxnLst/>
            <a:rect l="l" t="t" r="r" b="b"/>
            <a:pathLst>
              <a:path w="2708910">
                <a:moveTo>
                  <a:pt x="0" y="0"/>
                </a:moveTo>
                <a:lnTo>
                  <a:pt x="2708910" y="0"/>
                </a:lnTo>
              </a:path>
            </a:pathLst>
          </a:custGeom>
          <a:ln w="28955">
            <a:solidFill>
              <a:srgbClr val="4471C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4104" y="2665552"/>
            <a:ext cx="781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6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MCHF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0451" y="4288916"/>
            <a:ext cx="420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47900" y="2819400"/>
            <a:ext cx="410209" cy="528955"/>
          </a:xfrm>
          <a:custGeom>
            <a:avLst/>
            <a:gdLst/>
            <a:ahLst/>
            <a:cxnLst/>
            <a:rect l="l" t="t" r="r" b="b"/>
            <a:pathLst>
              <a:path w="410210" h="528954">
                <a:moveTo>
                  <a:pt x="0" y="528827"/>
                </a:moveTo>
                <a:lnTo>
                  <a:pt x="409956" y="528827"/>
                </a:lnTo>
                <a:lnTo>
                  <a:pt x="409956" y="0"/>
                </a:lnTo>
                <a:lnTo>
                  <a:pt x="0" y="0"/>
                </a:lnTo>
                <a:lnTo>
                  <a:pt x="0" y="528827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47900" y="2819400"/>
            <a:ext cx="410209" cy="528955"/>
          </a:xfrm>
          <a:custGeom>
            <a:avLst/>
            <a:gdLst/>
            <a:ahLst/>
            <a:cxnLst/>
            <a:rect l="l" t="t" r="r" b="b"/>
            <a:pathLst>
              <a:path w="410210" h="528954">
                <a:moveTo>
                  <a:pt x="0" y="528827"/>
                </a:moveTo>
                <a:lnTo>
                  <a:pt x="409956" y="528827"/>
                </a:lnTo>
                <a:lnTo>
                  <a:pt x="409956" y="0"/>
                </a:lnTo>
                <a:lnTo>
                  <a:pt x="0" y="0"/>
                </a:lnTo>
                <a:lnTo>
                  <a:pt x="0" y="528827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4764" y="2985516"/>
            <a:ext cx="410209" cy="364490"/>
          </a:xfrm>
          <a:custGeom>
            <a:avLst/>
            <a:gdLst/>
            <a:ahLst/>
            <a:cxnLst/>
            <a:rect l="l" t="t" r="r" b="b"/>
            <a:pathLst>
              <a:path w="410210" h="364489">
                <a:moveTo>
                  <a:pt x="0" y="364236"/>
                </a:moveTo>
                <a:lnTo>
                  <a:pt x="409956" y="364236"/>
                </a:lnTo>
                <a:lnTo>
                  <a:pt x="409956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DEE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4764" y="2985516"/>
            <a:ext cx="410209" cy="364490"/>
          </a:xfrm>
          <a:custGeom>
            <a:avLst/>
            <a:gdLst/>
            <a:ahLst/>
            <a:cxnLst/>
            <a:rect l="l" t="t" r="r" b="b"/>
            <a:pathLst>
              <a:path w="410210" h="364489">
                <a:moveTo>
                  <a:pt x="0" y="364236"/>
                </a:moveTo>
                <a:lnTo>
                  <a:pt x="409956" y="364236"/>
                </a:lnTo>
                <a:lnTo>
                  <a:pt x="409956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6332" y="3349752"/>
            <a:ext cx="408940" cy="844550"/>
          </a:xfrm>
          <a:custGeom>
            <a:avLst/>
            <a:gdLst/>
            <a:ahLst/>
            <a:cxnLst/>
            <a:rect l="l" t="t" r="r" b="b"/>
            <a:pathLst>
              <a:path w="408939" h="844550">
                <a:moveTo>
                  <a:pt x="0" y="844296"/>
                </a:moveTo>
                <a:lnTo>
                  <a:pt x="408431" y="844296"/>
                </a:lnTo>
                <a:lnTo>
                  <a:pt x="408431" y="0"/>
                </a:lnTo>
                <a:lnTo>
                  <a:pt x="0" y="0"/>
                </a:lnTo>
                <a:lnTo>
                  <a:pt x="0" y="84429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6332" y="3349752"/>
            <a:ext cx="408940" cy="844550"/>
          </a:xfrm>
          <a:custGeom>
            <a:avLst/>
            <a:gdLst/>
            <a:ahLst/>
            <a:cxnLst/>
            <a:rect l="l" t="t" r="r" b="b"/>
            <a:pathLst>
              <a:path w="408939" h="844550">
                <a:moveTo>
                  <a:pt x="0" y="844296"/>
                </a:moveTo>
                <a:lnTo>
                  <a:pt x="408431" y="844296"/>
                </a:lnTo>
                <a:lnTo>
                  <a:pt x="408431" y="0"/>
                </a:lnTo>
                <a:lnTo>
                  <a:pt x="0" y="0"/>
                </a:lnTo>
                <a:lnTo>
                  <a:pt x="0" y="844296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55823" y="4274565"/>
            <a:ext cx="420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89447" y="600455"/>
            <a:ext cx="410209" cy="645160"/>
          </a:xfrm>
          <a:custGeom>
            <a:avLst/>
            <a:gdLst/>
            <a:ahLst/>
            <a:cxnLst/>
            <a:rect l="l" t="t" r="r" b="b"/>
            <a:pathLst>
              <a:path w="410210" h="645160">
                <a:moveTo>
                  <a:pt x="0" y="644651"/>
                </a:moveTo>
                <a:lnTo>
                  <a:pt x="409955" y="644651"/>
                </a:lnTo>
                <a:lnTo>
                  <a:pt x="409955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9447" y="600455"/>
            <a:ext cx="410209" cy="645160"/>
          </a:xfrm>
          <a:custGeom>
            <a:avLst/>
            <a:gdLst/>
            <a:ahLst/>
            <a:cxnLst/>
            <a:rect l="l" t="t" r="r" b="b"/>
            <a:pathLst>
              <a:path w="410210" h="645160">
                <a:moveTo>
                  <a:pt x="0" y="644651"/>
                </a:moveTo>
                <a:lnTo>
                  <a:pt x="409955" y="644651"/>
                </a:lnTo>
                <a:lnTo>
                  <a:pt x="409955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19543" y="595883"/>
            <a:ext cx="411480" cy="645160"/>
          </a:xfrm>
          <a:custGeom>
            <a:avLst/>
            <a:gdLst/>
            <a:ahLst/>
            <a:cxnLst/>
            <a:rect l="l" t="t" r="r" b="b"/>
            <a:pathLst>
              <a:path w="411479" h="645160">
                <a:moveTo>
                  <a:pt x="0" y="644651"/>
                </a:moveTo>
                <a:lnTo>
                  <a:pt x="411479" y="644651"/>
                </a:lnTo>
                <a:lnTo>
                  <a:pt x="411479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19543" y="595883"/>
            <a:ext cx="411480" cy="645160"/>
          </a:xfrm>
          <a:custGeom>
            <a:avLst/>
            <a:gdLst/>
            <a:ahLst/>
            <a:cxnLst/>
            <a:rect l="l" t="t" r="r" b="b"/>
            <a:pathLst>
              <a:path w="411479" h="645160">
                <a:moveTo>
                  <a:pt x="0" y="644651"/>
                </a:moveTo>
                <a:lnTo>
                  <a:pt x="411479" y="644651"/>
                </a:lnTo>
                <a:lnTo>
                  <a:pt x="411479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22207" y="617219"/>
            <a:ext cx="408940" cy="646430"/>
          </a:xfrm>
          <a:custGeom>
            <a:avLst/>
            <a:gdLst/>
            <a:ahLst/>
            <a:cxnLst/>
            <a:rect l="l" t="t" r="r" b="b"/>
            <a:pathLst>
              <a:path w="408940" h="646430">
                <a:moveTo>
                  <a:pt x="0" y="646176"/>
                </a:moveTo>
                <a:lnTo>
                  <a:pt x="408431" y="646176"/>
                </a:lnTo>
                <a:lnTo>
                  <a:pt x="408431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DEE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22207" y="617219"/>
            <a:ext cx="408940" cy="646430"/>
          </a:xfrm>
          <a:custGeom>
            <a:avLst/>
            <a:gdLst/>
            <a:ahLst/>
            <a:cxnLst/>
            <a:rect l="l" t="t" r="r" b="b"/>
            <a:pathLst>
              <a:path w="408940" h="646430">
                <a:moveTo>
                  <a:pt x="0" y="646176"/>
                </a:moveTo>
                <a:lnTo>
                  <a:pt x="408431" y="646176"/>
                </a:lnTo>
                <a:lnTo>
                  <a:pt x="408431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12002" y="801751"/>
            <a:ext cx="6121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Montant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du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fonds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45654" y="709676"/>
            <a:ext cx="586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Rés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5" dirty="0">
                <a:latin typeface="Arial"/>
                <a:cs typeface="Arial"/>
              </a:rPr>
              <a:t>lta</a:t>
            </a:r>
            <a:r>
              <a:rPr sz="1200" dirty="0">
                <a:latin typeface="Arial"/>
                <a:cs typeface="Arial"/>
              </a:rPr>
              <a:t>t  </a:t>
            </a:r>
            <a:r>
              <a:rPr sz="1200" spc="-5" dirty="0">
                <a:latin typeface="Arial"/>
                <a:cs typeface="Arial"/>
              </a:rPr>
              <a:t>annuel  </a:t>
            </a:r>
            <a:r>
              <a:rPr sz="1200" dirty="0">
                <a:latin typeface="Arial"/>
                <a:cs typeface="Arial"/>
              </a:rPr>
              <a:t>négatif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79432" y="709676"/>
            <a:ext cx="586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Rés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5" dirty="0">
                <a:latin typeface="Arial"/>
                <a:cs typeface="Arial"/>
              </a:rPr>
              <a:t>lta</a:t>
            </a:r>
            <a:r>
              <a:rPr sz="1200" dirty="0">
                <a:latin typeface="Arial"/>
                <a:cs typeface="Arial"/>
              </a:rPr>
              <a:t>t  </a:t>
            </a:r>
            <a:r>
              <a:rPr sz="1200" spc="-5" dirty="0">
                <a:latin typeface="Arial"/>
                <a:cs typeface="Arial"/>
              </a:rPr>
              <a:t>annuel  </a:t>
            </a:r>
            <a:r>
              <a:rPr sz="1200" dirty="0">
                <a:latin typeface="Arial"/>
                <a:cs typeface="Arial"/>
              </a:rPr>
              <a:t>positif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92296" y="2447544"/>
            <a:ext cx="410209" cy="538480"/>
          </a:xfrm>
          <a:custGeom>
            <a:avLst/>
            <a:gdLst/>
            <a:ahLst/>
            <a:cxnLst/>
            <a:rect l="l" t="t" r="r" b="b"/>
            <a:pathLst>
              <a:path w="410210" h="538480">
                <a:moveTo>
                  <a:pt x="0" y="537972"/>
                </a:moveTo>
                <a:lnTo>
                  <a:pt x="409955" y="537972"/>
                </a:lnTo>
                <a:lnTo>
                  <a:pt x="409955" y="0"/>
                </a:lnTo>
                <a:lnTo>
                  <a:pt x="0" y="0"/>
                </a:lnTo>
                <a:lnTo>
                  <a:pt x="0" y="537972"/>
                </a:lnTo>
                <a:close/>
              </a:path>
            </a:pathLst>
          </a:custGeom>
          <a:solidFill>
            <a:srgbClr val="DEE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92296" y="2447544"/>
            <a:ext cx="410209" cy="538480"/>
          </a:xfrm>
          <a:custGeom>
            <a:avLst/>
            <a:gdLst/>
            <a:ahLst/>
            <a:cxnLst/>
            <a:rect l="l" t="t" r="r" b="b"/>
            <a:pathLst>
              <a:path w="410210" h="538480">
                <a:moveTo>
                  <a:pt x="0" y="537972"/>
                </a:moveTo>
                <a:lnTo>
                  <a:pt x="409955" y="537972"/>
                </a:lnTo>
                <a:lnTo>
                  <a:pt x="409955" y="0"/>
                </a:lnTo>
                <a:lnTo>
                  <a:pt x="0" y="0"/>
                </a:lnTo>
                <a:lnTo>
                  <a:pt x="0" y="537972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82340" y="2971800"/>
            <a:ext cx="410209" cy="1222375"/>
          </a:xfrm>
          <a:custGeom>
            <a:avLst/>
            <a:gdLst/>
            <a:ahLst/>
            <a:cxnLst/>
            <a:rect l="l" t="t" r="r" b="b"/>
            <a:pathLst>
              <a:path w="410210" h="1222375">
                <a:moveTo>
                  <a:pt x="0" y="1222248"/>
                </a:moveTo>
                <a:lnTo>
                  <a:pt x="409956" y="1222248"/>
                </a:lnTo>
                <a:lnTo>
                  <a:pt x="409956" y="0"/>
                </a:lnTo>
                <a:lnTo>
                  <a:pt x="0" y="0"/>
                </a:lnTo>
                <a:lnTo>
                  <a:pt x="0" y="122224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82340" y="2971800"/>
            <a:ext cx="410209" cy="1222375"/>
          </a:xfrm>
          <a:custGeom>
            <a:avLst/>
            <a:gdLst/>
            <a:ahLst/>
            <a:cxnLst/>
            <a:rect l="l" t="t" r="r" b="b"/>
            <a:pathLst>
              <a:path w="410210" h="1222375">
                <a:moveTo>
                  <a:pt x="0" y="1222248"/>
                </a:moveTo>
                <a:lnTo>
                  <a:pt x="409956" y="1222248"/>
                </a:lnTo>
                <a:lnTo>
                  <a:pt x="409956" y="0"/>
                </a:lnTo>
                <a:lnTo>
                  <a:pt x="0" y="0"/>
                </a:lnTo>
                <a:lnTo>
                  <a:pt x="0" y="1222248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481578" y="4273041"/>
            <a:ext cx="420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12208" y="2819400"/>
            <a:ext cx="408940" cy="364490"/>
          </a:xfrm>
          <a:custGeom>
            <a:avLst/>
            <a:gdLst/>
            <a:ahLst/>
            <a:cxnLst/>
            <a:rect l="l" t="t" r="r" b="b"/>
            <a:pathLst>
              <a:path w="408939" h="364489">
                <a:moveTo>
                  <a:pt x="0" y="364236"/>
                </a:moveTo>
                <a:lnTo>
                  <a:pt x="408432" y="364236"/>
                </a:lnTo>
                <a:lnTo>
                  <a:pt x="408432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12208" y="2819400"/>
            <a:ext cx="408940" cy="364490"/>
          </a:xfrm>
          <a:custGeom>
            <a:avLst/>
            <a:gdLst/>
            <a:ahLst/>
            <a:cxnLst/>
            <a:rect l="l" t="t" r="r" b="b"/>
            <a:pathLst>
              <a:path w="408939" h="364489">
                <a:moveTo>
                  <a:pt x="0" y="364236"/>
                </a:moveTo>
                <a:lnTo>
                  <a:pt x="408432" y="364236"/>
                </a:lnTo>
                <a:lnTo>
                  <a:pt x="408432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08347" y="2827020"/>
            <a:ext cx="410209" cy="1367155"/>
          </a:xfrm>
          <a:custGeom>
            <a:avLst/>
            <a:gdLst/>
            <a:ahLst/>
            <a:cxnLst/>
            <a:rect l="l" t="t" r="r" b="b"/>
            <a:pathLst>
              <a:path w="410210" h="1367154">
                <a:moveTo>
                  <a:pt x="0" y="1367027"/>
                </a:moveTo>
                <a:lnTo>
                  <a:pt x="409955" y="1367027"/>
                </a:lnTo>
                <a:lnTo>
                  <a:pt x="409955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08347" y="2827020"/>
            <a:ext cx="410209" cy="1367155"/>
          </a:xfrm>
          <a:custGeom>
            <a:avLst/>
            <a:gdLst/>
            <a:ahLst/>
            <a:cxnLst/>
            <a:rect l="l" t="t" r="r" b="b"/>
            <a:pathLst>
              <a:path w="410210" h="1367154">
                <a:moveTo>
                  <a:pt x="0" y="1367027"/>
                </a:moveTo>
                <a:lnTo>
                  <a:pt x="409955" y="1367027"/>
                </a:lnTo>
                <a:lnTo>
                  <a:pt x="409955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08728" y="4271264"/>
            <a:ext cx="420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545835" y="3194304"/>
            <a:ext cx="399415" cy="234950"/>
          </a:xfrm>
          <a:custGeom>
            <a:avLst/>
            <a:gdLst/>
            <a:ahLst/>
            <a:cxnLst/>
            <a:rect l="l" t="t" r="r" b="b"/>
            <a:pathLst>
              <a:path w="399414" h="234950">
                <a:moveTo>
                  <a:pt x="0" y="234696"/>
                </a:moveTo>
                <a:lnTo>
                  <a:pt x="399288" y="234696"/>
                </a:lnTo>
                <a:lnTo>
                  <a:pt x="399288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35167" y="3194304"/>
            <a:ext cx="410209" cy="234950"/>
          </a:xfrm>
          <a:custGeom>
            <a:avLst/>
            <a:gdLst/>
            <a:ahLst/>
            <a:cxnLst/>
            <a:rect l="l" t="t" r="r" b="b"/>
            <a:pathLst>
              <a:path w="410210" h="234950">
                <a:moveTo>
                  <a:pt x="0" y="234696"/>
                </a:moveTo>
                <a:lnTo>
                  <a:pt x="409956" y="234696"/>
                </a:lnTo>
                <a:lnTo>
                  <a:pt x="40995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12191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35879" y="3194304"/>
            <a:ext cx="410209" cy="1000125"/>
          </a:xfrm>
          <a:custGeom>
            <a:avLst/>
            <a:gdLst/>
            <a:ahLst/>
            <a:cxnLst/>
            <a:rect l="l" t="t" r="r" b="b"/>
            <a:pathLst>
              <a:path w="410210" h="1000125">
                <a:moveTo>
                  <a:pt x="0" y="999744"/>
                </a:moveTo>
                <a:lnTo>
                  <a:pt x="409955" y="999744"/>
                </a:lnTo>
                <a:lnTo>
                  <a:pt x="409955" y="0"/>
                </a:lnTo>
                <a:lnTo>
                  <a:pt x="0" y="0"/>
                </a:lnTo>
                <a:lnTo>
                  <a:pt x="0" y="99974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35879" y="3194304"/>
            <a:ext cx="410209" cy="1000125"/>
          </a:xfrm>
          <a:custGeom>
            <a:avLst/>
            <a:gdLst/>
            <a:ahLst/>
            <a:cxnLst/>
            <a:rect l="l" t="t" r="r" b="b"/>
            <a:pathLst>
              <a:path w="410210" h="1000125">
                <a:moveTo>
                  <a:pt x="0" y="999744"/>
                </a:moveTo>
                <a:lnTo>
                  <a:pt x="409955" y="999744"/>
                </a:lnTo>
                <a:lnTo>
                  <a:pt x="409955" y="0"/>
                </a:lnTo>
                <a:lnTo>
                  <a:pt x="0" y="0"/>
                </a:lnTo>
                <a:lnTo>
                  <a:pt x="0" y="999744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134483" y="4269740"/>
            <a:ext cx="420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371844" y="3439667"/>
            <a:ext cx="410209" cy="365760"/>
          </a:xfrm>
          <a:custGeom>
            <a:avLst/>
            <a:gdLst/>
            <a:ahLst/>
            <a:cxnLst/>
            <a:rect l="l" t="t" r="r" b="b"/>
            <a:pathLst>
              <a:path w="410209" h="365760">
                <a:moveTo>
                  <a:pt x="0" y="365760"/>
                </a:moveTo>
                <a:lnTo>
                  <a:pt x="409955" y="365760"/>
                </a:lnTo>
                <a:lnTo>
                  <a:pt x="409955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71844" y="3439667"/>
            <a:ext cx="410209" cy="365760"/>
          </a:xfrm>
          <a:custGeom>
            <a:avLst/>
            <a:gdLst/>
            <a:ahLst/>
            <a:cxnLst/>
            <a:rect l="l" t="t" r="r" b="b"/>
            <a:pathLst>
              <a:path w="410209" h="365760">
                <a:moveTo>
                  <a:pt x="0" y="365760"/>
                </a:moveTo>
                <a:lnTo>
                  <a:pt x="409955" y="365760"/>
                </a:lnTo>
                <a:lnTo>
                  <a:pt x="409955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63411" y="3429000"/>
            <a:ext cx="408940" cy="765175"/>
          </a:xfrm>
          <a:custGeom>
            <a:avLst/>
            <a:gdLst/>
            <a:ahLst/>
            <a:cxnLst/>
            <a:rect l="l" t="t" r="r" b="b"/>
            <a:pathLst>
              <a:path w="408939" h="765175">
                <a:moveTo>
                  <a:pt x="0" y="765048"/>
                </a:moveTo>
                <a:lnTo>
                  <a:pt x="408432" y="765048"/>
                </a:lnTo>
                <a:lnTo>
                  <a:pt x="408432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63411" y="3429000"/>
            <a:ext cx="408940" cy="765175"/>
          </a:xfrm>
          <a:custGeom>
            <a:avLst/>
            <a:gdLst/>
            <a:ahLst/>
            <a:cxnLst/>
            <a:rect l="l" t="t" r="r" b="b"/>
            <a:pathLst>
              <a:path w="408939" h="765175">
                <a:moveTo>
                  <a:pt x="0" y="765048"/>
                </a:moveTo>
                <a:lnTo>
                  <a:pt x="408432" y="765048"/>
                </a:lnTo>
                <a:lnTo>
                  <a:pt x="408432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961634" y="4268215"/>
            <a:ext cx="420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197852" y="3133344"/>
            <a:ext cx="411480" cy="687705"/>
          </a:xfrm>
          <a:custGeom>
            <a:avLst/>
            <a:gdLst/>
            <a:ahLst/>
            <a:cxnLst/>
            <a:rect l="l" t="t" r="r" b="b"/>
            <a:pathLst>
              <a:path w="411479" h="687704">
                <a:moveTo>
                  <a:pt x="0" y="687323"/>
                </a:moveTo>
                <a:lnTo>
                  <a:pt x="411479" y="687323"/>
                </a:lnTo>
                <a:lnTo>
                  <a:pt x="411479" y="0"/>
                </a:lnTo>
                <a:lnTo>
                  <a:pt x="0" y="0"/>
                </a:lnTo>
                <a:lnTo>
                  <a:pt x="0" y="687323"/>
                </a:lnTo>
                <a:close/>
              </a:path>
            </a:pathLst>
          </a:custGeom>
          <a:solidFill>
            <a:srgbClr val="DEE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97852" y="3133344"/>
            <a:ext cx="411480" cy="687705"/>
          </a:xfrm>
          <a:custGeom>
            <a:avLst/>
            <a:gdLst/>
            <a:ahLst/>
            <a:cxnLst/>
            <a:rect l="l" t="t" r="r" b="b"/>
            <a:pathLst>
              <a:path w="411479" h="687704">
                <a:moveTo>
                  <a:pt x="0" y="687323"/>
                </a:moveTo>
                <a:lnTo>
                  <a:pt x="411479" y="687323"/>
                </a:lnTo>
                <a:lnTo>
                  <a:pt x="411479" y="0"/>
                </a:lnTo>
                <a:lnTo>
                  <a:pt x="0" y="0"/>
                </a:lnTo>
                <a:lnTo>
                  <a:pt x="0" y="687323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7895" y="3803903"/>
            <a:ext cx="410209" cy="390525"/>
          </a:xfrm>
          <a:custGeom>
            <a:avLst/>
            <a:gdLst/>
            <a:ahLst/>
            <a:cxnLst/>
            <a:rect l="l" t="t" r="r" b="b"/>
            <a:pathLst>
              <a:path w="410209" h="390525">
                <a:moveTo>
                  <a:pt x="0" y="390144"/>
                </a:moveTo>
                <a:lnTo>
                  <a:pt x="409955" y="390144"/>
                </a:lnTo>
                <a:lnTo>
                  <a:pt x="409955" y="0"/>
                </a:lnTo>
                <a:lnTo>
                  <a:pt x="0" y="0"/>
                </a:lnTo>
                <a:lnTo>
                  <a:pt x="0" y="39014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87895" y="3803903"/>
            <a:ext cx="410209" cy="390525"/>
          </a:xfrm>
          <a:custGeom>
            <a:avLst/>
            <a:gdLst/>
            <a:ahLst/>
            <a:cxnLst/>
            <a:rect l="l" t="t" r="r" b="b"/>
            <a:pathLst>
              <a:path w="410209" h="390525">
                <a:moveTo>
                  <a:pt x="0" y="390144"/>
                </a:moveTo>
                <a:lnTo>
                  <a:pt x="409955" y="390144"/>
                </a:lnTo>
                <a:lnTo>
                  <a:pt x="409955" y="0"/>
                </a:lnTo>
                <a:lnTo>
                  <a:pt x="0" y="0"/>
                </a:lnTo>
                <a:lnTo>
                  <a:pt x="0" y="390144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788657" y="4266691"/>
            <a:ext cx="421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025383" y="2574035"/>
            <a:ext cx="408940" cy="550545"/>
          </a:xfrm>
          <a:custGeom>
            <a:avLst/>
            <a:gdLst/>
            <a:ahLst/>
            <a:cxnLst/>
            <a:rect l="l" t="t" r="r" b="b"/>
            <a:pathLst>
              <a:path w="408940" h="550544">
                <a:moveTo>
                  <a:pt x="0" y="550163"/>
                </a:moveTo>
                <a:lnTo>
                  <a:pt x="408431" y="550163"/>
                </a:lnTo>
                <a:lnTo>
                  <a:pt x="408431" y="0"/>
                </a:lnTo>
                <a:lnTo>
                  <a:pt x="0" y="0"/>
                </a:lnTo>
                <a:lnTo>
                  <a:pt x="0" y="550163"/>
                </a:lnTo>
                <a:close/>
              </a:path>
            </a:pathLst>
          </a:custGeom>
          <a:solidFill>
            <a:srgbClr val="DEE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25383" y="2574035"/>
            <a:ext cx="408940" cy="550545"/>
          </a:xfrm>
          <a:custGeom>
            <a:avLst/>
            <a:gdLst/>
            <a:ahLst/>
            <a:cxnLst/>
            <a:rect l="l" t="t" r="r" b="b"/>
            <a:pathLst>
              <a:path w="408940" h="550544">
                <a:moveTo>
                  <a:pt x="0" y="550163"/>
                </a:moveTo>
                <a:lnTo>
                  <a:pt x="408431" y="550163"/>
                </a:lnTo>
                <a:lnTo>
                  <a:pt x="408431" y="0"/>
                </a:lnTo>
                <a:lnTo>
                  <a:pt x="0" y="0"/>
                </a:lnTo>
                <a:lnTo>
                  <a:pt x="0" y="550163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15428" y="3125723"/>
            <a:ext cx="410209" cy="1068705"/>
          </a:xfrm>
          <a:custGeom>
            <a:avLst/>
            <a:gdLst/>
            <a:ahLst/>
            <a:cxnLst/>
            <a:rect l="l" t="t" r="r" b="b"/>
            <a:pathLst>
              <a:path w="410209" h="1068704">
                <a:moveTo>
                  <a:pt x="0" y="1068324"/>
                </a:moveTo>
                <a:lnTo>
                  <a:pt x="409955" y="1068324"/>
                </a:lnTo>
                <a:lnTo>
                  <a:pt x="409955" y="0"/>
                </a:lnTo>
                <a:lnTo>
                  <a:pt x="0" y="0"/>
                </a:lnTo>
                <a:lnTo>
                  <a:pt x="0" y="106832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15428" y="3125723"/>
            <a:ext cx="410209" cy="1068705"/>
          </a:xfrm>
          <a:custGeom>
            <a:avLst/>
            <a:gdLst/>
            <a:ahLst/>
            <a:cxnLst/>
            <a:rect l="l" t="t" r="r" b="b"/>
            <a:pathLst>
              <a:path w="410209" h="1068704">
                <a:moveTo>
                  <a:pt x="0" y="1068324"/>
                </a:moveTo>
                <a:lnTo>
                  <a:pt x="409955" y="1068324"/>
                </a:lnTo>
                <a:lnTo>
                  <a:pt x="409955" y="0"/>
                </a:lnTo>
                <a:lnTo>
                  <a:pt x="0" y="0"/>
                </a:lnTo>
                <a:lnTo>
                  <a:pt x="0" y="1068324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614284" y="4264609"/>
            <a:ext cx="420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851392" y="1993392"/>
            <a:ext cx="410209" cy="826135"/>
          </a:xfrm>
          <a:custGeom>
            <a:avLst/>
            <a:gdLst/>
            <a:ahLst/>
            <a:cxnLst/>
            <a:rect l="l" t="t" r="r" b="b"/>
            <a:pathLst>
              <a:path w="410209" h="826135">
                <a:moveTo>
                  <a:pt x="0" y="826008"/>
                </a:moveTo>
                <a:lnTo>
                  <a:pt x="409955" y="826008"/>
                </a:lnTo>
                <a:lnTo>
                  <a:pt x="409955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DEE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51392" y="1993392"/>
            <a:ext cx="410209" cy="826135"/>
          </a:xfrm>
          <a:custGeom>
            <a:avLst/>
            <a:gdLst/>
            <a:ahLst/>
            <a:cxnLst/>
            <a:rect l="l" t="t" r="r" b="b"/>
            <a:pathLst>
              <a:path w="410209" h="826135">
                <a:moveTo>
                  <a:pt x="0" y="826008"/>
                </a:moveTo>
                <a:lnTo>
                  <a:pt x="409955" y="826008"/>
                </a:lnTo>
                <a:lnTo>
                  <a:pt x="409955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41435" y="2816351"/>
            <a:ext cx="410209" cy="1377950"/>
          </a:xfrm>
          <a:custGeom>
            <a:avLst/>
            <a:gdLst/>
            <a:ahLst/>
            <a:cxnLst/>
            <a:rect l="l" t="t" r="r" b="b"/>
            <a:pathLst>
              <a:path w="410209" h="1377950">
                <a:moveTo>
                  <a:pt x="0" y="1377696"/>
                </a:moveTo>
                <a:lnTo>
                  <a:pt x="409955" y="1377696"/>
                </a:lnTo>
                <a:lnTo>
                  <a:pt x="409955" y="0"/>
                </a:lnTo>
                <a:lnTo>
                  <a:pt x="0" y="0"/>
                </a:lnTo>
                <a:lnTo>
                  <a:pt x="0" y="137769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41435" y="2816351"/>
            <a:ext cx="410209" cy="1377950"/>
          </a:xfrm>
          <a:custGeom>
            <a:avLst/>
            <a:gdLst/>
            <a:ahLst/>
            <a:cxnLst/>
            <a:rect l="l" t="t" r="r" b="b"/>
            <a:pathLst>
              <a:path w="410209" h="1377950">
                <a:moveTo>
                  <a:pt x="0" y="1377696"/>
                </a:moveTo>
                <a:lnTo>
                  <a:pt x="409955" y="1377696"/>
                </a:lnTo>
                <a:lnTo>
                  <a:pt x="409955" y="0"/>
                </a:lnTo>
                <a:lnTo>
                  <a:pt x="0" y="0"/>
                </a:lnTo>
                <a:lnTo>
                  <a:pt x="0" y="1377696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677400" y="2830067"/>
            <a:ext cx="411480" cy="518159"/>
          </a:xfrm>
          <a:custGeom>
            <a:avLst/>
            <a:gdLst/>
            <a:ahLst/>
            <a:cxnLst/>
            <a:rect l="l" t="t" r="r" b="b"/>
            <a:pathLst>
              <a:path w="411479" h="518160">
                <a:moveTo>
                  <a:pt x="0" y="518160"/>
                </a:moveTo>
                <a:lnTo>
                  <a:pt x="411479" y="518160"/>
                </a:lnTo>
                <a:lnTo>
                  <a:pt x="41147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77400" y="2830067"/>
            <a:ext cx="411480" cy="518159"/>
          </a:xfrm>
          <a:custGeom>
            <a:avLst/>
            <a:gdLst/>
            <a:ahLst/>
            <a:cxnLst/>
            <a:rect l="l" t="t" r="r" b="b"/>
            <a:pathLst>
              <a:path w="411479" h="518160">
                <a:moveTo>
                  <a:pt x="0" y="518160"/>
                </a:moveTo>
                <a:lnTo>
                  <a:pt x="411479" y="518160"/>
                </a:lnTo>
                <a:lnTo>
                  <a:pt x="41147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67443" y="2816351"/>
            <a:ext cx="410209" cy="1377950"/>
          </a:xfrm>
          <a:custGeom>
            <a:avLst/>
            <a:gdLst/>
            <a:ahLst/>
            <a:cxnLst/>
            <a:rect l="l" t="t" r="r" b="b"/>
            <a:pathLst>
              <a:path w="410209" h="1377950">
                <a:moveTo>
                  <a:pt x="0" y="1377696"/>
                </a:moveTo>
                <a:lnTo>
                  <a:pt x="409955" y="1377696"/>
                </a:lnTo>
                <a:lnTo>
                  <a:pt x="409955" y="0"/>
                </a:lnTo>
                <a:lnTo>
                  <a:pt x="0" y="0"/>
                </a:lnTo>
                <a:lnTo>
                  <a:pt x="0" y="137769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67443" y="2816351"/>
            <a:ext cx="410209" cy="1377950"/>
          </a:xfrm>
          <a:custGeom>
            <a:avLst/>
            <a:gdLst/>
            <a:ahLst/>
            <a:cxnLst/>
            <a:rect l="l" t="t" r="r" b="b"/>
            <a:pathLst>
              <a:path w="410209" h="1377950">
                <a:moveTo>
                  <a:pt x="0" y="1377696"/>
                </a:moveTo>
                <a:lnTo>
                  <a:pt x="409955" y="1377696"/>
                </a:lnTo>
                <a:lnTo>
                  <a:pt x="409955" y="0"/>
                </a:lnTo>
                <a:lnTo>
                  <a:pt x="0" y="0"/>
                </a:lnTo>
                <a:lnTo>
                  <a:pt x="0" y="1377696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441563" y="4263390"/>
            <a:ext cx="1304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2955" algn="l"/>
              </a:tabLst>
            </a:pPr>
            <a:r>
              <a:rPr sz="1600" spc="-5" dirty="0">
                <a:latin typeface="Arial"/>
                <a:cs typeface="Arial"/>
              </a:rPr>
              <a:t>an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9	an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504931" y="2971800"/>
            <a:ext cx="408940" cy="364490"/>
          </a:xfrm>
          <a:custGeom>
            <a:avLst/>
            <a:gdLst/>
            <a:ahLst/>
            <a:cxnLst/>
            <a:rect l="l" t="t" r="r" b="b"/>
            <a:pathLst>
              <a:path w="408940" h="364489">
                <a:moveTo>
                  <a:pt x="0" y="364236"/>
                </a:moveTo>
                <a:lnTo>
                  <a:pt x="408431" y="364236"/>
                </a:lnTo>
                <a:lnTo>
                  <a:pt x="408431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DEE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04931" y="2971800"/>
            <a:ext cx="408940" cy="364490"/>
          </a:xfrm>
          <a:custGeom>
            <a:avLst/>
            <a:gdLst/>
            <a:ahLst/>
            <a:cxnLst/>
            <a:rect l="l" t="t" r="r" b="b"/>
            <a:pathLst>
              <a:path w="408940" h="364489">
                <a:moveTo>
                  <a:pt x="0" y="364236"/>
                </a:moveTo>
                <a:lnTo>
                  <a:pt x="408431" y="364236"/>
                </a:lnTo>
                <a:lnTo>
                  <a:pt x="408431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094976" y="3349752"/>
            <a:ext cx="410209" cy="844550"/>
          </a:xfrm>
          <a:custGeom>
            <a:avLst/>
            <a:gdLst/>
            <a:ahLst/>
            <a:cxnLst/>
            <a:rect l="l" t="t" r="r" b="b"/>
            <a:pathLst>
              <a:path w="410209" h="844550">
                <a:moveTo>
                  <a:pt x="0" y="844296"/>
                </a:moveTo>
                <a:lnTo>
                  <a:pt x="409955" y="844296"/>
                </a:lnTo>
                <a:lnTo>
                  <a:pt x="409955" y="0"/>
                </a:lnTo>
                <a:lnTo>
                  <a:pt x="0" y="0"/>
                </a:lnTo>
                <a:lnTo>
                  <a:pt x="0" y="84429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094976" y="3349752"/>
            <a:ext cx="410209" cy="844550"/>
          </a:xfrm>
          <a:custGeom>
            <a:avLst/>
            <a:gdLst/>
            <a:ahLst/>
            <a:cxnLst/>
            <a:rect l="l" t="t" r="r" b="b"/>
            <a:pathLst>
              <a:path w="410209" h="844550">
                <a:moveTo>
                  <a:pt x="0" y="844296"/>
                </a:moveTo>
                <a:lnTo>
                  <a:pt x="409955" y="844296"/>
                </a:lnTo>
                <a:lnTo>
                  <a:pt x="409955" y="0"/>
                </a:lnTo>
                <a:lnTo>
                  <a:pt x="0" y="0"/>
                </a:lnTo>
                <a:lnTo>
                  <a:pt x="0" y="844296"/>
                </a:lnTo>
                <a:close/>
              </a:path>
            </a:pathLst>
          </a:custGeom>
          <a:ln w="12191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0045700" y="4260341"/>
            <a:ext cx="51815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119359" y="605027"/>
            <a:ext cx="408940" cy="645160"/>
          </a:xfrm>
          <a:custGeom>
            <a:avLst/>
            <a:gdLst/>
            <a:ahLst/>
            <a:cxnLst/>
            <a:rect l="l" t="t" r="r" b="b"/>
            <a:pathLst>
              <a:path w="408940" h="645160">
                <a:moveTo>
                  <a:pt x="0" y="644651"/>
                </a:moveTo>
                <a:lnTo>
                  <a:pt x="408431" y="644651"/>
                </a:lnTo>
                <a:lnTo>
                  <a:pt x="408431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119359" y="605027"/>
            <a:ext cx="408940" cy="645160"/>
          </a:xfrm>
          <a:custGeom>
            <a:avLst/>
            <a:gdLst/>
            <a:ahLst/>
            <a:cxnLst/>
            <a:rect l="l" t="t" r="r" b="b"/>
            <a:pathLst>
              <a:path w="408940" h="645160">
                <a:moveTo>
                  <a:pt x="0" y="644651"/>
                </a:moveTo>
                <a:lnTo>
                  <a:pt x="408431" y="644651"/>
                </a:lnTo>
                <a:lnTo>
                  <a:pt x="408431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0778490" y="696544"/>
            <a:ext cx="12096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Excédent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reversé  à la caisse  communale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315967" y="2446020"/>
            <a:ext cx="410209" cy="381000"/>
          </a:xfrm>
          <a:custGeom>
            <a:avLst/>
            <a:gdLst/>
            <a:ahLst/>
            <a:cxnLst/>
            <a:rect l="l" t="t" r="r" b="b"/>
            <a:pathLst>
              <a:path w="410210" h="381000">
                <a:moveTo>
                  <a:pt x="0" y="381000"/>
                </a:moveTo>
                <a:lnTo>
                  <a:pt x="409956" y="381000"/>
                </a:lnTo>
                <a:lnTo>
                  <a:pt x="40995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15967" y="2446020"/>
            <a:ext cx="410209" cy="381000"/>
          </a:xfrm>
          <a:custGeom>
            <a:avLst/>
            <a:gdLst/>
            <a:ahLst/>
            <a:cxnLst/>
            <a:rect l="l" t="t" r="r" b="b"/>
            <a:pathLst>
              <a:path w="410210" h="381000">
                <a:moveTo>
                  <a:pt x="0" y="381000"/>
                </a:moveTo>
                <a:lnTo>
                  <a:pt x="409956" y="381000"/>
                </a:lnTo>
                <a:lnTo>
                  <a:pt x="40995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33816" y="2572511"/>
            <a:ext cx="410209" cy="242570"/>
          </a:xfrm>
          <a:custGeom>
            <a:avLst/>
            <a:gdLst/>
            <a:ahLst/>
            <a:cxnLst/>
            <a:rect l="l" t="t" r="r" b="b"/>
            <a:pathLst>
              <a:path w="410209" h="242569">
                <a:moveTo>
                  <a:pt x="0" y="242315"/>
                </a:moveTo>
                <a:lnTo>
                  <a:pt x="409955" y="242315"/>
                </a:lnTo>
                <a:lnTo>
                  <a:pt x="409955" y="0"/>
                </a:lnTo>
                <a:lnTo>
                  <a:pt x="0" y="0"/>
                </a:lnTo>
                <a:lnTo>
                  <a:pt x="0" y="24231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33816" y="2572511"/>
            <a:ext cx="410209" cy="242570"/>
          </a:xfrm>
          <a:custGeom>
            <a:avLst/>
            <a:gdLst/>
            <a:ahLst/>
            <a:cxnLst/>
            <a:rect l="l" t="t" r="r" b="b"/>
            <a:pathLst>
              <a:path w="410209" h="242569">
                <a:moveTo>
                  <a:pt x="0" y="242315"/>
                </a:moveTo>
                <a:lnTo>
                  <a:pt x="409955" y="242315"/>
                </a:lnTo>
                <a:lnTo>
                  <a:pt x="409955" y="0"/>
                </a:lnTo>
                <a:lnTo>
                  <a:pt x="0" y="0"/>
                </a:lnTo>
                <a:lnTo>
                  <a:pt x="0" y="242315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261347" y="1991867"/>
            <a:ext cx="410209" cy="821690"/>
          </a:xfrm>
          <a:custGeom>
            <a:avLst/>
            <a:gdLst/>
            <a:ahLst/>
            <a:cxnLst/>
            <a:rect l="l" t="t" r="r" b="b"/>
            <a:pathLst>
              <a:path w="410209" h="821689">
                <a:moveTo>
                  <a:pt x="0" y="821436"/>
                </a:moveTo>
                <a:lnTo>
                  <a:pt x="409955" y="821436"/>
                </a:lnTo>
                <a:lnTo>
                  <a:pt x="409955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261347" y="1991867"/>
            <a:ext cx="410209" cy="821690"/>
          </a:xfrm>
          <a:custGeom>
            <a:avLst/>
            <a:gdLst/>
            <a:ahLst/>
            <a:cxnLst/>
            <a:rect l="l" t="t" r="r" b="b"/>
            <a:pathLst>
              <a:path w="410209" h="821689">
                <a:moveTo>
                  <a:pt x="0" y="821436"/>
                </a:moveTo>
                <a:lnTo>
                  <a:pt x="409955" y="821436"/>
                </a:lnTo>
                <a:lnTo>
                  <a:pt x="409955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12191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641850" y="5041519"/>
            <a:ext cx="15728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La caisse  communale est  alimentée par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  excédents et les  intérêts.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207757" y="5041519"/>
            <a:ext cx="206883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La caisse communale  n’est </a:t>
            </a:r>
            <a:r>
              <a:rPr sz="1600" spc="-10" dirty="0">
                <a:latin typeface="Arial"/>
                <a:cs typeface="Arial"/>
              </a:rPr>
              <a:t>pas </a:t>
            </a:r>
            <a:r>
              <a:rPr sz="1600" spc="-5" dirty="0">
                <a:latin typeface="Arial"/>
                <a:cs typeface="Arial"/>
              </a:rPr>
              <a:t>impactée </a:t>
            </a:r>
            <a:r>
              <a:rPr sz="1600" spc="-10" dirty="0">
                <a:latin typeface="Arial"/>
                <a:cs typeface="Arial"/>
              </a:rPr>
              <a:t>par  </a:t>
            </a:r>
            <a:r>
              <a:rPr sz="1600" spc="-5" dirty="0">
                <a:latin typeface="Arial"/>
                <a:cs typeface="Arial"/>
              </a:rPr>
              <a:t>les années moins  favorables.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327232" y="5101936"/>
            <a:ext cx="723207" cy="723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09000" y="5079076"/>
            <a:ext cx="723207" cy="723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8200" y="4983479"/>
            <a:ext cx="9144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3515" y="1554480"/>
            <a:ext cx="1694814" cy="4678680"/>
          </a:xfrm>
          <a:custGeom>
            <a:avLst/>
            <a:gdLst/>
            <a:ahLst/>
            <a:cxnLst/>
            <a:rect l="l" t="t" r="r" b="b"/>
            <a:pathLst>
              <a:path w="1694815" h="4678680">
                <a:moveTo>
                  <a:pt x="0" y="4678680"/>
                </a:moveTo>
                <a:lnTo>
                  <a:pt x="1694688" y="4678680"/>
                </a:lnTo>
                <a:lnTo>
                  <a:pt x="1694688" y="0"/>
                </a:lnTo>
                <a:lnTo>
                  <a:pt x="0" y="0"/>
                </a:lnTo>
                <a:lnTo>
                  <a:pt x="0" y="4678680"/>
                </a:lnTo>
                <a:close/>
              </a:path>
            </a:pathLst>
          </a:custGeom>
          <a:solidFill>
            <a:srgbClr val="4471C4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9993" y="189941"/>
            <a:ext cx="310896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23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NALYSES</a:t>
            </a:r>
            <a:r>
              <a:rPr sz="2300" b="0" i="0" spc="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ÉCONOMIQUES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600583"/>
            <a:ext cx="42164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C00000"/>
                </a:solidFill>
                <a:latin typeface="Calibri Light"/>
                <a:cs typeface="Calibri Light"/>
              </a:rPr>
              <a:t>Flux </a:t>
            </a:r>
            <a:r>
              <a:rPr sz="2400" b="0" spc="-20" dirty="0">
                <a:solidFill>
                  <a:srgbClr val="C00000"/>
                </a:solidFill>
                <a:latin typeface="Calibri Light"/>
                <a:cs typeface="Calibri Light"/>
              </a:rPr>
              <a:t>financiers </a:t>
            </a:r>
            <a:r>
              <a:rPr sz="2400" b="0" spc="-15" dirty="0">
                <a:solidFill>
                  <a:srgbClr val="C00000"/>
                </a:solidFill>
                <a:latin typeface="Calibri Light"/>
                <a:cs typeface="Calibri Light"/>
              </a:rPr>
              <a:t>pour </a:t>
            </a:r>
            <a:r>
              <a:rPr sz="2400" b="0" spc="-5" dirty="0">
                <a:solidFill>
                  <a:srgbClr val="C00000"/>
                </a:solidFill>
                <a:latin typeface="Calibri Light"/>
                <a:cs typeface="Calibri Light"/>
              </a:rPr>
              <a:t>les</a:t>
            </a:r>
            <a:r>
              <a:rPr sz="2400" b="0" spc="-1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C00000"/>
                </a:solidFill>
                <a:latin typeface="Calibri Light"/>
                <a:cs typeface="Calibri Light"/>
              </a:rPr>
              <a:t>Communes</a:t>
            </a:r>
            <a:endParaRPr sz="2400">
              <a:latin typeface="Calibri Light"/>
              <a:cs typeface="Calibri Light"/>
            </a:endParaRPr>
          </a:p>
          <a:p>
            <a:pPr marL="2409825">
              <a:lnSpc>
                <a:spcPct val="100000"/>
              </a:lnSpc>
              <a:spcBef>
                <a:spcPts val="1445"/>
              </a:spcBef>
            </a:pPr>
            <a:r>
              <a:rPr sz="2000" b="1" dirty="0">
                <a:latin typeface="Arial"/>
                <a:cs typeface="Arial"/>
              </a:rPr>
              <a:t>Actuelle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FMO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7750" y="1149857"/>
            <a:ext cx="1412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ommunes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47644" y="4924044"/>
            <a:ext cx="3045460" cy="368935"/>
          </a:xfrm>
          <a:custGeom>
            <a:avLst/>
            <a:gdLst/>
            <a:ahLst/>
            <a:cxnLst/>
            <a:rect l="l" t="t" r="r" b="b"/>
            <a:pathLst>
              <a:path w="3045460" h="368935">
                <a:moveTo>
                  <a:pt x="2860547" y="0"/>
                </a:moveTo>
                <a:lnTo>
                  <a:pt x="2860547" y="92201"/>
                </a:lnTo>
                <a:lnTo>
                  <a:pt x="0" y="92201"/>
                </a:lnTo>
                <a:lnTo>
                  <a:pt x="0" y="276605"/>
                </a:lnTo>
                <a:lnTo>
                  <a:pt x="2860547" y="276605"/>
                </a:lnTo>
                <a:lnTo>
                  <a:pt x="2860547" y="368807"/>
                </a:lnTo>
                <a:lnTo>
                  <a:pt x="3044952" y="184403"/>
                </a:lnTo>
                <a:lnTo>
                  <a:pt x="286054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7644" y="4924044"/>
            <a:ext cx="3045460" cy="368935"/>
          </a:xfrm>
          <a:custGeom>
            <a:avLst/>
            <a:gdLst/>
            <a:ahLst/>
            <a:cxnLst/>
            <a:rect l="l" t="t" r="r" b="b"/>
            <a:pathLst>
              <a:path w="3045460" h="368935">
                <a:moveTo>
                  <a:pt x="0" y="92201"/>
                </a:moveTo>
                <a:lnTo>
                  <a:pt x="2860547" y="92201"/>
                </a:lnTo>
                <a:lnTo>
                  <a:pt x="2860547" y="0"/>
                </a:lnTo>
                <a:lnTo>
                  <a:pt x="3044952" y="184403"/>
                </a:lnTo>
                <a:lnTo>
                  <a:pt x="2860547" y="368807"/>
                </a:lnTo>
                <a:lnTo>
                  <a:pt x="2860547" y="276605"/>
                </a:lnTo>
                <a:lnTo>
                  <a:pt x="0" y="276605"/>
                </a:lnTo>
                <a:lnTo>
                  <a:pt x="0" y="92201"/>
                </a:lnTo>
                <a:close/>
              </a:path>
            </a:pathLst>
          </a:custGeom>
          <a:ln w="12191">
            <a:solidFill>
              <a:srgbClr val="2B4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2840" y="2587751"/>
            <a:ext cx="2763520" cy="368935"/>
          </a:xfrm>
          <a:custGeom>
            <a:avLst/>
            <a:gdLst/>
            <a:ahLst/>
            <a:cxnLst/>
            <a:rect l="l" t="t" r="r" b="b"/>
            <a:pathLst>
              <a:path w="2763520" h="368935">
                <a:moveTo>
                  <a:pt x="184403" y="0"/>
                </a:moveTo>
                <a:lnTo>
                  <a:pt x="0" y="184403"/>
                </a:lnTo>
                <a:lnTo>
                  <a:pt x="184403" y="368808"/>
                </a:lnTo>
                <a:lnTo>
                  <a:pt x="184403" y="276606"/>
                </a:lnTo>
                <a:lnTo>
                  <a:pt x="2763011" y="276606"/>
                </a:lnTo>
                <a:lnTo>
                  <a:pt x="2763011" y="92201"/>
                </a:lnTo>
                <a:lnTo>
                  <a:pt x="184403" y="92201"/>
                </a:lnTo>
                <a:lnTo>
                  <a:pt x="1844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82840" y="2587751"/>
            <a:ext cx="2763520" cy="368935"/>
          </a:xfrm>
          <a:custGeom>
            <a:avLst/>
            <a:gdLst/>
            <a:ahLst/>
            <a:cxnLst/>
            <a:rect l="l" t="t" r="r" b="b"/>
            <a:pathLst>
              <a:path w="2763520" h="368935">
                <a:moveTo>
                  <a:pt x="2763011" y="276606"/>
                </a:moveTo>
                <a:lnTo>
                  <a:pt x="184403" y="276606"/>
                </a:lnTo>
                <a:lnTo>
                  <a:pt x="184403" y="368808"/>
                </a:lnTo>
                <a:lnTo>
                  <a:pt x="0" y="184403"/>
                </a:lnTo>
                <a:lnTo>
                  <a:pt x="184403" y="0"/>
                </a:lnTo>
                <a:lnTo>
                  <a:pt x="184403" y="92201"/>
                </a:lnTo>
                <a:lnTo>
                  <a:pt x="2763011" y="92201"/>
                </a:lnTo>
                <a:lnTo>
                  <a:pt x="2763011" y="276606"/>
                </a:lnTo>
                <a:close/>
              </a:path>
            </a:pathLst>
          </a:custGeom>
          <a:ln w="12192">
            <a:solidFill>
              <a:srgbClr val="6C4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9835" y="3925823"/>
            <a:ext cx="3057525" cy="370840"/>
          </a:xfrm>
          <a:custGeom>
            <a:avLst/>
            <a:gdLst/>
            <a:ahLst/>
            <a:cxnLst/>
            <a:rect l="l" t="t" r="r" b="b"/>
            <a:pathLst>
              <a:path w="3057525" h="370839">
                <a:moveTo>
                  <a:pt x="2871978" y="0"/>
                </a:moveTo>
                <a:lnTo>
                  <a:pt x="2871978" y="92582"/>
                </a:lnTo>
                <a:lnTo>
                  <a:pt x="0" y="92582"/>
                </a:lnTo>
                <a:lnTo>
                  <a:pt x="0" y="277749"/>
                </a:lnTo>
                <a:lnTo>
                  <a:pt x="2871978" y="277749"/>
                </a:lnTo>
                <a:lnTo>
                  <a:pt x="2871978" y="370331"/>
                </a:lnTo>
                <a:lnTo>
                  <a:pt x="3057143" y="185165"/>
                </a:lnTo>
                <a:lnTo>
                  <a:pt x="287197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9835" y="3925823"/>
            <a:ext cx="3057525" cy="370840"/>
          </a:xfrm>
          <a:custGeom>
            <a:avLst/>
            <a:gdLst/>
            <a:ahLst/>
            <a:cxnLst/>
            <a:rect l="l" t="t" r="r" b="b"/>
            <a:pathLst>
              <a:path w="3057525" h="370839">
                <a:moveTo>
                  <a:pt x="0" y="92582"/>
                </a:moveTo>
                <a:lnTo>
                  <a:pt x="2871978" y="92582"/>
                </a:lnTo>
                <a:lnTo>
                  <a:pt x="2871978" y="0"/>
                </a:lnTo>
                <a:lnTo>
                  <a:pt x="3057143" y="185165"/>
                </a:lnTo>
                <a:lnTo>
                  <a:pt x="2871978" y="370331"/>
                </a:lnTo>
                <a:lnTo>
                  <a:pt x="2871978" y="277749"/>
                </a:lnTo>
                <a:lnTo>
                  <a:pt x="0" y="277749"/>
                </a:lnTo>
                <a:lnTo>
                  <a:pt x="0" y="92582"/>
                </a:lnTo>
                <a:close/>
              </a:path>
            </a:pathLst>
          </a:custGeom>
          <a:ln w="12192">
            <a:solidFill>
              <a:srgbClr val="2B4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150107"/>
            <a:ext cx="11774805" cy="0"/>
          </a:xfrm>
          <a:custGeom>
            <a:avLst/>
            <a:gdLst/>
            <a:ahLst/>
            <a:cxnLst/>
            <a:rect l="l" t="t" r="r" b="b"/>
            <a:pathLst>
              <a:path w="11774805">
                <a:moveTo>
                  <a:pt x="0" y="0"/>
                </a:moveTo>
                <a:lnTo>
                  <a:pt x="11774424" y="0"/>
                </a:lnTo>
              </a:path>
            </a:pathLst>
          </a:custGeom>
          <a:ln w="6096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44041" y="3823461"/>
            <a:ext cx="15398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l’homologation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de la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concession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30083" y="4893564"/>
            <a:ext cx="2717800" cy="370840"/>
          </a:xfrm>
          <a:custGeom>
            <a:avLst/>
            <a:gdLst/>
            <a:ahLst/>
            <a:cxnLst/>
            <a:rect l="l" t="t" r="r" b="b"/>
            <a:pathLst>
              <a:path w="2717800" h="370839">
                <a:moveTo>
                  <a:pt x="185166" y="0"/>
                </a:moveTo>
                <a:lnTo>
                  <a:pt x="0" y="185166"/>
                </a:lnTo>
                <a:lnTo>
                  <a:pt x="185166" y="370332"/>
                </a:lnTo>
                <a:lnTo>
                  <a:pt x="185166" y="277749"/>
                </a:lnTo>
                <a:lnTo>
                  <a:pt x="2717292" y="277749"/>
                </a:lnTo>
                <a:lnTo>
                  <a:pt x="2717292" y="92583"/>
                </a:lnTo>
                <a:lnTo>
                  <a:pt x="185166" y="92583"/>
                </a:lnTo>
                <a:lnTo>
                  <a:pt x="1851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30083" y="4893564"/>
            <a:ext cx="2717800" cy="370840"/>
          </a:xfrm>
          <a:custGeom>
            <a:avLst/>
            <a:gdLst/>
            <a:ahLst/>
            <a:cxnLst/>
            <a:rect l="l" t="t" r="r" b="b"/>
            <a:pathLst>
              <a:path w="2717800" h="370839">
                <a:moveTo>
                  <a:pt x="2717292" y="277749"/>
                </a:moveTo>
                <a:lnTo>
                  <a:pt x="185166" y="277749"/>
                </a:lnTo>
                <a:lnTo>
                  <a:pt x="185166" y="370332"/>
                </a:lnTo>
                <a:lnTo>
                  <a:pt x="0" y="185166"/>
                </a:lnTo>
                <a:lnTo>
                  <a:pt x="185166" y="0"/>
                </a:lnTo>
                <a:lnTo>
                  <a:pt x="185166" y="92583"/>
                </a:lnTo>
                <a:lnTo>
                  <a:pt x="2717292" y="92583"/>
                </a:lnTo>
                <a:lnTo>
                  <a:pt x="2717292" y="277749"/>
                </a:lnTo>
                <a:close/>
              </a:path>
            </a:pathLst>
          </a:custGeom>
          <a:ln w="12192">
            <a:solidFill>
              <a:srgbClr val="6C4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7480" y="3259835"/>
            <a:ext cx="647700" cy="649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58795" y="4162707"/>
            <a:ext cx="2708910" cy="7874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175"/>
              </a:spcBef>
            </a:pPr>
            <a:r>
              <a:rPr sz="1600" spc="-50" dirty="0">
                <a:latin typeface="Arial"/>
                <a:cs typeface="Arial"/>
              </a:rPr>
              <a:t>Taxe </a:t>
            </a:r>
            <a:r>
              <a:rPr sz="1600" spc="-5" dirty="0">
                <a:latin typeface="Arial"/>
                <a:cs typeface="Arial"/>
              </a:rPr>
              <a:t>nouvelle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concession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-5" dirty="0">
                <a:latin typeface="Arial"/>
                <a:cs typeface="Arial"/>
              </a:rPr>
              <a:t>Redevances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hydrauliques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4041" y="4909820"/>
            <a:ext cx="1675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Dès 2027 : 1x /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36406" y="4625466"/>
            <a:ext cx="3152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Rente de ressources du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partenaire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09709" y="2399156"/>
            <a:ext cx="2766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/>
                <a:cs typeface="Arial"/>
              </a:rPr>
              <a:t>Versement </a:t>
            </a:r>
            <a:r>
              <a:rPr sz="1600" spc="-5" dirty="0">
                <a:latin typeface="Arial"/>
                <a:cs typeface="Arial"/>
              </a:rPr>
              <a:t>initial du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partenaire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429500" y="5838444"/>
            <a:ext cx="4201795" cy="370840"/>
          </a:xfrm>
          <a:custGeom>
            <a:avLst/>
            <a:gdLst/>
            <a:ahLst/>
            <a:cxnLst/>
            <a:rect l="l" t="t" r="r" b="b"/>
            <a:pathLst>
              <a:path w="4201795" h="370839">
                <a:moveTo>
                  <a:pt x="185166" y="0"/>
                </a:moveTo>
                <a:lnTo>
                  <a:pt x="0" y="185165"/>
                </a:lnTo>
                <a:lnTo>
                  <a:pt x="185166" y="370331"/>
                </a:lnTo>
                <a:lnTo>
                  <a:pt x="185166" y="277748"/>
                </a:lnTo>
                <a:lnTo>
                  <a:pt x="4201668" y="277748"/>
                </a:lnTo>
                <a:lnTo>
                  <a:pt x="4201668" y="92582"/>
                </a:lnTo>
                <a:lnTo>
                  <a:pt x="185166" y="92582"/>
                </a:lnTo>
                <a:lnTo>
                  <a:pt x="1851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29500" y="5838444"/>
            <a:ext cx="4201795" cy="370840"/>
          </a:xfrm>
          <a:custGeom>
            <a:avLst/>
            <a:gdLst/>
            <a:ahLst/>
            <a:cxnLst/>
            <a:rect l="l" t="t" r="r" b="b"/>
            <a:pathLst>
              <a:path w="4201795" h="370839">
                <a:moveTo>
                  <a:pt x="4201668" y="277748"/>
                </a:moveTo>
                <a:lnTo>
                  <a:pt x="185166" y="277748"/>
                </a:lnTo>
                <a:lnTo>
                  <a:pt x="185166" y="370331"/>
                </a:lnTo>
                <a:lnTo>
                  <a:pt x="0" y="185165"/>
                </a:lnTo>
                <a:lnTo>
                  <a:pt x="185166" y="0"/>
                </a:lnTo>
                <a:lnTo>
                  <a:pt x="185166" y="92582"/>
                </a:lnTo>
                <a:lnTo>
                  <a:pt x="4201668" y="92582"/>
                </a:lnTo>
                <a:lnTo>
                  <a:pt x="4201668" y="277748"/>
                </a:lnTo>
                <a:close/>
              </a:path>
            </a:pathLst>
          </a:custGeom>
          <a:ln w="12191">
            <a:solidFill>
              <a:srgbClr val="6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722232" y="5570321"/>
            <a:ext cx="3116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Vente </a:t>
            </a:r>
            <a:r>
              <a:rPr sz="1600" spc="-10" dirty="0">
                <a:latin typeface="Arial"/>
                <a:cs typeface="Arial"/>
              </a:rPr>
              <a:t>d’énergie </a:t>
            </a:r>
            <a:r>
              <a:rPr sz="1600" spc="-5" dirty="0">
                <a:latin typeface="Arial"/>
                <a:cs typeface="Arial"/>
              </a:rPr>
              <a:t>au </a:t>
            </a:r>
            <a:r>
              <a:rPr sz="1600" spc="-10" dirty="0">
                <a:latin typeface="Arial"/>
                <a:cs typeface="Arial"/>
              </a:rPr>
              <a:t>prix </a:t>
            </a:r>
            <a:r>
              <a:rPr sz="1600" spc="-5" dirty="0">
                <a:latin typeface="Arial"/>
                <a:cs typeface="Arial"/>
              </a:rPr>
              <a:t>du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marché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92195" y="5850635"/>
            <a:ext cx="3225165" cy="367665"/>
          </a:xfrm>
          <a:custGeom>
            <a:avLst/>
            <a:gdLst/>
            <a:ahLst/>
            <a:cxnLst/>
            <a:rect l="l" t="t" r="r" b="b"/>
            <a:pathLst>
              <a:path w="3225165" h="367664">
                <a:moveTo>
                  <a:pt x="183642" y="0"/>
                </a:moveTo>
                <a:lnTo>
                  <a:pt x="0" y="183641"/>
                </a:lnTo>
                <a:lnTo>
                  <a:pt x="183642" y="367283"/>
                </a:lnTo>
                <a:lnTo>
                  <a:pt x="183642" y="275462"/>
                </a:lnTo>
                <a:lnTo>
                  <a:pt x="3224784" y="275462"/>
                </a:lnTo>
                <a:lnTo>
                  <a:pt x="3224784" y="91820"/>
                </a:lnTo>
                <a:lnTo>
                  <a:pt x="183642" y="91820"/>
                </a:lnTo>
                <a:lnTo>
                  <a:pt x="18364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2195" y="5850635"/>
            <a:ext cx="3225165" cy="367665"/>
          </a:xfrm>
          <a:custGeom>
            <a:avLst/>
            <a:gdLst/>
            <a:ahLst/>
            <a:cxnLst/>
            <a:rect l="l" t="t" r="r" b="b"/>
            <a:pathLst>
              <a:path w="3225165" h="367664">
                <a:moveTo>
                  <a:pt x="3224784" y="275462"/>
                </a:moveTo>
                <a:lnTo>
                  <a:pt x="183642" y="275462"/>
                </a:lnTo>
                <a:lnTo>
                  <a:pt x="183642" y="367283"/>
                </a:lnTo>
                <a:lnTo>
                  <a:pt x="0" y="183641"/>
                </a:lnTo>
                <a:lnTo>
                  <a:pt x="183642" y="0"/>
                </a:lnTo>
                <a:lnTo>
                  <a:pt x="183642" y="91820"/>
                </a:lnTo>
                <a:lnTo>
                  <a:pt x="3224784" y="91820"/>
                </a:lnTo>
                <a:lnTo>
                  <a:pt x="3224784" y="275462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58820" y="5559044"/>
            <a:ext cx="3049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Achat </a:t>
            </a:r>
            <a:r>
              <a:rPr sz="1600" spc="-10" dirty="0">
                <a:latin typeface="Arial"/>
                <a:cs typeface="Arial"/>
              </a:rPr>
              <a:t>d’énergie </a:t>
            </a:r>
            <a:r>
              <a:rPr sz="1600" spc="-5" dirty="0">
                <a:latin typeface="Arial"/>
                <a:cs typeface="Arial"/>
              </a:rPr>
              <a:t>au </a:t>
            </a:r>
            <a:r>
              <a:rPr sz="1600" spc="-10" dirty="0">
                <a:latin typeface="Arial"/>
                <a:cs typeface="Arial"/>
              </a:rPr>
              <a:t>prix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revient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10711" y="1970532"/>
            <a:ext cx="2906395" cy="368935"/>
          </a:xfrm>
          <a:custGeom>
            <a:avLst/>
            <a:gdLst/>
            <a:ahLst/>
            <a:cxnLst/>
            <a:rect l="l" t="t" r="r" b="b"/>
            <a:pathLst>
              <a:path w="2906395" h="368935">
                <a:moveTo>
                  <a:pt x="184403" y="0"/>
                </a:moveTo>
                <a:lnTo>
                  <a:pt x="0" y="184403"/>
                </a:lnTo>
                <a:lnTo>
                  <a:pt x="184403" y="368807"/>
                </a:lnTo>
                <a:lnTo>
                  <a:pt x="184403" y="276605"/>
                </a:lnTo>
                <a:lnTo>
                  <a:pt x="2906267" y="276605"/>
                </a:lnTo>
                <a:lnTo>
                  <a:pt x="2906267" y="92201"/>
                </a:lnTo>
                <a:lnTo>
                  <a:pt x="184403" y="92201"/>
                </a:lnTo>
                <a:lnTo>
                  <a:pt x="18440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0711" y="1970532"/>
            <a:ext cx="2906395" cy="368935"/>
          </a:xfrm>
          <a:custGeom>
            <a:avLst/>
            <a:gdLst/>
            <a:ahLst/>
            <a:cxnLst/>
            <a:rect l="l" t="t" r="r" b="b"/>
            <a:pathLst>
              <a:path w="2906395" h="368935">
                <a:moveTo>
                  <a:pt x="2906267" y="276605"/>
                </a:moveTo>
                <a:lnTo>
                  <a:pt x="184403" y="276605"/>
                </a:lnTo>
                <a:lnTo>
                  <a:pt x="184403" y="368807"/>
                </a:lnTo>
                <a:lnTo>
                  <a:pt x="0" y="184403"/>
                </a:lnTo>
                <a:lnTo>
                  <a:pt x="184403" y="0"/>
                </a:lnTo>
                <a:lnTo>
                  <a:pt x="184403" y="92201"/>
                </a:lnTo>
                <a:lnTo>
                  <a:pt x="2906267" y="92201"/>
                </a:lnTo>
                <a:lnTo>
                  <a:pt x="2906267" y="276605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614673" y="1710054"/>
            <a:ext cx="1798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Indemnité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équitable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74897" y="2313558"/>
            <a:ext cx="2306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Bénéfice/perte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liquidation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02379" y="2627376"/>
            <a:ext cx="2514600" cy="368935"/>
          </a:xfrm>
          <a:custGeom>
            <a:avLst/>
            <a:gdLst/>
            <a:ahLst/>
            <a:cxnLst/>
            <a:rect l="l" t="t" r="r" b="b"/>
            <a:pathLst>
              <a:path w="2514600" h="368935">
                <a:moveTo>
                  <a:pt x="184404" y="0"/>
                </a:moveTo>
                <a:lnTo>
                  <a:pt x="0" y="184403"/>
                </a:lnTo>
                <a:lnTo>
                  <a:pt x="184404" y="368808"/>
                </a:lnTo>
                <a:lnTo>
                  <a:pt x="184404" y="276606"/>
                </a:lnTo>
                <a:lnTo>
                  <a:pt x="2422397" y="276606"/>
                </a:lnTo>
                <a:lnTo>
                  <a:pt x="2514600" y="184403"/>
                </a:lnTo>
                <a:lnTo>
                  <a:pt x="2422398" y="92201"/>
                </a:lnTo>
                <a:lnTo>
                  <a:pt x="184404" y="92201"/>
                </a:lnTo>
                <a:lnTo>
                  <a:pt x="184404" y="0"/>
                </a:lnTo>
                <a:close/>
              </a:path>
              <a:path w="2514600" h="368935">
                <a:moveTo>
                  <a:pt x="2422397" y="276606"/>
                </a:moveTo>
                <a:lnTo>
                  <a:pt x="2330196" y="276606"/>
                </a:lnTo>
                <a:lnTo>
                  <a:pt x="2330196" y="368808"/>
                </a:lnTo>
                <a:lnTo>
                  <a:pt x="2422397" y="276606"/>
                </a:lnTo>
                <a:close/>
              </a:path>
              <a:path w="2514600" h="368935">
                <a:moveTo>
                  <a:pt x="2330196" y="0"/>
                </a:moveTo>
                <a:lnTo>
                  <a:pt x="2330196" y="92201"/>
                </a:lnTo>
                <a:lnTo>
                  <a:pt x="2422398" y="92201"/>
                </a:lnTo>
                <a:lnTo>
                  <a:pt x="23301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02379" y="2627376"/>
            <a:ext cx="2514600" cy="368935"/>
          </a:xfrm>
          <a:custGeom>
            <a:avLst/>
            <a:gdLst/>
            <a:ahLst/>
            <a:cxnLst/>
            <a:rect l="l" t="t" r="r" b="b"/>
            <a:pathLst>
              <a:path w="2514600" h="368935">
                <a:moveTo>
                  <a:pt x="0" y="184403"/>
                </a:moveTo>
                <a:lnTo>
                  <a:pt x="184404" y="0"/>
                </a:lnTo>
                <a:lnTo>
                  <a:pt x="184404" y="92201"/>
                </a:lnTo>
                <a:lnTo>
                  <a:pt x="2330196" y="92201"/>
                </a:lnTo>
                <a:lnTo>
                  <a:pt x="2330196" y="0"/>
                </a:lnTo>
                <a:lnTo>
                  <a:pt x="2514600" y="184403"/>
                </a:lnTo>
                <a:lnTo>
                  <a:pt x="2330196" y="368808"/>
                </a:lnTo>
                <a:lnTo>
                  <a:pt x="2330196" y="276606"/>
                </a:lnTo>
                <a:lnTo>
                  <a:pt x="184404" y="276606"/>
                </a:lnTo>
                <a:lnTo>
                  <a:pt x="184404" y="368808"/>
                </a:lnTo>
                <a:lnTo>
                  <a:pt x="0" y="184403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44041" y="1562480"/>
            <a:ext cx="1040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18.01.2027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79156" y="3231261"/>
            <a:ext cx="24968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Fonds de régulation interne  aux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Communes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53198" y="2928492"/>
            <a:ext cx="422275" cy="419100"/>
          </a:xfrm>
          <a:custGeom>
            <a:avLst/>
            <a:gdLst/>
            <a:ahLst/>
            <a:cxnLst/>
            <a:rect l="l" t="t" r="r" b="b"/>
            <a:pathLst>
              <a:path w="422275" h="419100">
                <a:moveTo>
                  <a:pt x="2794" y="154305"/>
                </a:moveTo>
                <a:lnTo>
                  <a:pt x="0" y="415798"/>
                </a:lnTo>
                <a:lnTo>
                  <a:pt x="261493" y="418592"/>
                </a:lnTo>
                <a:lnTo>
                  <a:pt x="196850" y="352552"/>
                </a:lnTo>
                <a:lnTo>
                  <a:pt x="331952" y="220345"/>
                </a:lnTo>
                <a:lnTo>
                  <a:pt x="67436" y="220345"/>
                </a:lnTo>
                <a:lnTo>
                  <a:pt x="2794" y="154305"/>
                </a:lnTo>
                <a:close/>
              </a:path>
              <a:path w="422275" h="419100">
                <a:moveTo>
                  <a:pt x="292607" y="0"/>
                </a:moveTo>
                <a:lnTo>
                  <a:pt x="67436" y="220345"/>
                </a:lnTo>
                <a:lnTo>
                  <a:pt x="331952" y="220345"/>
                </a:lnTo>
                <a:lnTo>
                  <a:pt x="422021" y="132207"/>
                </a:lnTo>
                <a:lnTo>
                  <a:pt x="29260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53198" y="2928492"/>
            <a:ext cx="422275" cy="419100"/>
          </a:xfrm>
          <a:custGeom>
            <a:avLst/>
            <a:gdLst/>
            <a:ahLst/>
            <a:cxnLst/>
            <a:rect l="l" t="t" r="r" b="b"/>
            <a:pathLst>
              <a:path w="422275" h="419100">
                <a:moveTo>
                  <a:pt x="422021" y="132207"/>
                </a:moveTo>
                <a:lnTo>
                  <a:pt x="196850" y="352552"/>
                </a:lnTo>
                <a:lnTo>
                  <a:pt x="261493" y="418592"/>
                </a:lnTo>
                <a:lnTo>
                  <a:pt x="0" y="415798"/>
                </a:lnTo>
                <a:lnTo>
                  <a:pt x="2794" y="154305"/>
                </a:lnTo>
                <a:lnTo>
                  <a:pt x="67436" y="220345"/>
                </a:lnTo>
                <a:lnTo>
                  <a:pt x="292607" y="0"/>
                </a:lnTo>
                <a:lnTo>
                  <a:pt x="422021" y="132207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057270" y="3264788"/>
            <a:ext cx="2847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FMO – </a:t>
            </a:r>
            <a:r>
              <a:rPr sz="2000" b="1" spc="-5" dirty="0">
                <a:latin typeface="Arial"/>
                <a:cs typeface="Arial"/>
              </a:rPr>
              <a:t>nouvelle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société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82840" y="1872995"/>
            <a:ext cx="1148080" cy="315595"/>
          </a:xfrm>
          <a:custGeom>
            <a:avLst/>
            <a:gdLst/>
            <a:ahLst/>
            <a:cxnLst/>
            <a:rect l="l" t="t" r="r" b="b"/>
            <a:pathLst>
              <a:path w="1148079" h="315594">
                <a:moveTo>
                  <a:pt x="157733" y="0"/>
                </a:moveTo>
                <a:lnTo>
                  <a:pt x="0" y="157733"/>
                </a:lnTo>
                <a:lnTo>
                  <a:pt x="157733" y="315467"/>
                </a:lnTo>
                <a:lnTo>
                  <a:pt x="157733" y="236600"/>
                </a:lnTo>
                <a:lnTo>
                  <a:pt x="1147571" y="236600"/>
                </a:lnTo>
                <a:lnTo>
                  <a:pt x="1147571" y="78866"/>
                </a:lnTo>
                <a:lnTo>
                  <a:pt x="157733" y="78866"/>
                </a:lnTo>
                <a:lnTo>
                  <a:pt x="157733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82840" y="1872995"/>
            <a:ext cx="1148080" cy="315595"/>
          </a:xfrm>
          <a:custGeom>
            <a:avLst/>
            <a:gdLst/>
            <a:ahLst/>
            <a:cxnLst/>
            <a:rect l="l" t="t" r="r" b="b"/>
            <a:pathLst>
              <a:path w="1148079" h="315594">
                <a:moveTo>
                  <a:pt x="1147571" y="236600"/>
                </a:moveTo>
                <a:lnTo>
                  <a:pt x="157733" y="236600"/>
                </a:lnTo>
                <a:lnTo>
                  <a:pt x="157733" y="315467"/>
                </a:lnTo>
                <a:lnTo>
                  <a:pt x="0" y="157733"/>
                </a:lnTo>
                <a:lnTo>
                  <a:pt x="157733" y="0"/>
                </a:lnTo>
                <a:lnTo>
                  <a:pt x="157733" y="78866"/>
                </a:lnTo>
                <a:lnTo>
                  <a:pt x="1147571" y="78866"/>
                </a:lnTo>
                <a:lnTo>
                  <a:pt x="1147571" y="236600"/>
                </a:lnTo>
                <a:close/>
              </a:path>
            </a:pathLst>
          </a:custGeom>
          <a:ln w="12192">
            <a:solidFill>
              <a:srgbClr val="6C4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546083" y="1678304"/>
            <a:ext cx="2811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/>
                <a:cs typeface="Arial"/>
              </a:rPr>
              <a:t>Versement </a:t>
            </a:r>
            <a:r>
              <a:rPr sz="1600" spc="-5" dirty="0">
                <a:latin typeface="Arial"/>
                <a:cs typeface="Arial"/>
              </a:rPr>
              <a:t>initial Etat du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Valais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1920" y="5401055"/>
            <a:ext cx="914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7516" y="3399628"/>
            <a:ext cx="723207" cy="723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7516" y="1325464"/>
            <a:ext cx="723207" cy="723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5358384"/>
            <a:ext cx="11741150" cy="0"/>
          </a:xfrm>
          <a:custGeom>
            <a:avLst/>
            <a:gdLst/>
            <a:ahLst/>
            <a:cxnLst/>
            <a:rect l="l" t="t" r="r" b="b"/>
            <a:pathLst>
              <a:path w="11741150">
                <a:moveTo>
                  <a:pt x="0" y="0"/>
                </a:moveTo>
                <a:lnTo>
                  <a:pt x="11740896" y="0"/>
                </a:lnTo>
              </a:path>
            </a:pathLst>
          </a:custGeom>
          <a:ln w="609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33059" y="1591055"/>
            <a:ext cx="408432" cy="4099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79947" y="2289048"/>
            <a:ext cx="409955" cy="4099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14867" y="1626215"/>
            <a:ext cx="325920" cy="325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599164" y="1969007"/>
            <a:ext cx="557783" cy="556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97268" y="3278123"/>
            <a:ext cx="557783" cy="5577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627107" y="4194047"/>
            <a:ext cx="556259" cy="5577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2240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RDRE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</a:t>
            </a:r>
            <a:r>
              <a:rPr sz="2550" b="0" i="0" spc="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JOUR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167155"/>
            <a:ext cx="6798309" cy="43910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Contexte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historique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Qu’est-ce </a:t>
            </a:r>
            <a:r>
              <a:rPr sz="2800" dirty="0">
                <a:latin typeface="Arial"/>
                <a:cs typeface="Arial"/>
              </a:rPr>
              <a:t>qu’un retour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concessions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Répartition </a:t>
            </a:r>
            <a:r>
              <a:rPr sz="2800" spc="-5" dirty="0">
                <a:latin typeface="Arial"/>
                <a:cs typeface="Arial"/>
              </a:rPr>
              <a:t>de la </a:t>
            </a:r>
            <a:r>
              <a:rPr sz="2800" dirty="0">
                <a:latin typeface="Arial"/>
                <a:cs typeface="Arial"/>
              </a:rPr>
              <a:t>force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hydraulique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concession</a:t>
            </a:r>
          </a:p>
          <a:p>
            <a:pPr marL="388620" indent="-37655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89255" algn="l"/>
              </a:tabLst>
            </a:pPr>
            <a:r>
              <a:rPr sz="2800" spc="-5" dirty="0">
                <a:latin typeface="Arial"/>
                <a:cs typeface="Arial"/>
              </a:rPr>
              <a:t>Analyse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financière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Choix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des</a:t>
            </a:r>
            <a:r>
              <a:rPr sz="2800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partenaires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lang="fr-CH" sz="2800" spc="-5" dirty="0" smtClean="0">
                <a:latin typeface="Arial"/>
                <a:cs typeface="Arial"/>
              </a:rPr>
              <a:t>société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Questions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réponses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71450"/>
            <a:ext cx="389636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100"/>
              </a:spcBef>
            </a:pPr>
            <a:r>
              <a:rPr sz="29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300" b="0" i="0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3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300" b="0" i="0" spc="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750"/>
              </a:lnSpc>
            </a:pP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Etapes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spc="-40" dirty="0">
                <a:solidFill>
                  <a:srgbClr val="C00000"/>
                </a:solidFill>
                <a:latin typeface="Calibri Light"/>
                <a:cs typeface="Calibri Light"/>
              </a:rPr>
              <a:t>l’appel</a:t>
            </a:r>
            <a:r>
              <a:rPr sz="2400" b="0" i="0" spc="-12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50" dirty="0">
                <a:solidFill>
                  <a:srgbClr val="C00000"/>
                </a:solidFill>
                <a:latin typeface="Calibri Light"/>
                <a:cs typeface="Calibri Light"/>
              </a:rPr>
              <a:t>d’offres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335404"/>
            <a:ext cx="157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Juin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2022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2266264"/>
            <a:ext cx="1473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Eté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2023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993" y="3036316"/>
            <a:ext cx="2507615" cy="267208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8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Juin 2023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Juillet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2023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Août 2023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Septembre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2023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20" dirty="0">
                <a:latin typeface="Arial"/>
                <a:cs typeface="Arial"/>
              </a:rPr>
              <a:t>Oct.-nov.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2023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928" y="1298829"/>
            <a:ext cx="7430134" cy="481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8330">
              <a:lnSpc>
                <a:spcPct val="11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Décision de principe des assemblées primaires de  </a:t>
            </a:r>
            <a:r>
              <a:rPr sz="2400" dirty="0">
                <a:latin typeface="Arial"/>
                <a:cs typeface="Arial"/>
              </a:rPr>
              <a:t>conserver </a:t>
            </a:r>
            <a:r>
              <a:rPr sz="2400" spc="-5" dirty="0">
                <a:latin typeface="Arial"/>
                <a:cs typeface="Arial"/>
              </a:rPr>
              <a:t>au </a:t>
            </a:r>
            <a:r>
              <a:rPr sz="2400" dirty="0">
                <a:latin typeface="Arial"/>
                <a:cs typeface="Arial"/>
              </a:rPr>
              <a:t>min. </a:t>
            </a:r>
            <a:r>
              <a:rPr sz="2400" spc="-5" dirty="0">
                <a:latin typeface="Arial"/>
                <a:cs typeface="Arial"/>
              </a:rPr>
              <a:t>51% 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l’aménagement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400" spc="-5" dirty="0">
                <a:latin typeface="Arial"/>
                <a:cs typeface="Arial"/>
              </a:rPr>
              <a:t>Préparation du cahier des charges pour l’appel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d’offres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de vente au max. 19% des </a:t>
            </a:r>
            <a:r>
              <a:rPr sz="2400" dirty="0">
                <a:latin typeface="Arial"/>
                <a:cs typeface="Arial"/>
              </a:rPr>
              <a:t>actifs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FMO</a:t>
            </a:r>
            <a:endParaRPr sz="2400">
              <a:latin typeface="Arial"/>
              <a:cs typeface="Arial"/>
            </a:endParaRPr>
          </a:p>
          <a:p>
            <a:pPr marL="12700" marR="1056005">
              <a:lnSpc>
                <a:spcPct val="144600"/>
              </a:lnSpc>
              <a:spcBef>
                <a:spcPts val="10"/>
              </a:spcBef>
            </a:pPr>
            <a:r>
              <a:rPr sz="2400" spc="-5" dirty="0">
                <a:latin typeface="Arial"/>
                <a:cs typeface="Arial"/>
              </a:rPr>
              <a:t>Envoi de </a:t>
            </a:r>
            <a:r>
              <a:rPr sz="2400" spc="-10" dirty="0">
                <a:latin typeface="Arial"/>
                <a:cs typeface="Arial"/>
              </a:rPr>
              <a:t>l’appel d’offres </a:t>
            </a:r>
            <a:r>
              <a:rPr sz="2400" dirty="0">
                <a:latin typeface="Arial"/>
                <a:cs typeface="Arial"/>
              </a:rPr>
              <a:t>à 5 </a:t>
            </a:r>
            <a:r>
              <a:rPr sz="2400" spc="-5" dirty="0">
                <a:latin typeface="Arial"/>
                <a:cs typeface="Arial"/>
              </a:rPr>
              <a:t>soumissionaires  Réception des questions des soumissionnaires  Envoi des réponses aux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questions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spc="-5" dirty="0">
                <a:latin typeface="Arial"/>
                <a:cs typeface="Arial"/>
              </a:rPr>
              <a:t>Réception des </a:t>
            </a:r>
            <a:r>
              <a:rPr sz="2400" dirty="0">
                <a:latin typeface="Arial"/>
                <a:cs typeface="Arial"/>
              </a:rPr>
              <a:t>5 </a:t>
            </a:r>
            <a:r>
              <a:rPr sz="2400" spc="-10" dirty="0">
                <a:latin typeface="Arial"/>
                <a:cs typeface="Arial"/>
              </a:rPr>
              <a:t>offres, </a:t>
            </a:r>
            <a:r>
              <a:rPr sz="2400" spc="-5" dirty="0">
                <a:latin typeface="Arial"/>
                <a:cs typeface="Arial"/>
              </a:rPr>
              <a:t>valables </a:t>
            </a:r>
            <a:r>
              <a:rPr sz="2400" dirty="0">
                <a:latin typeface="Arial"/>
                <a:cs typeface="Arial"/>
              </a:rPr>
              <a:t>1 </a:t>
            </a:r>
            <a:r>
              <a:rPr sz="2400" spc="-5" dirty="0">
                <a:latin typeface="Arial"/>
                <a:cs typeface="Arial"/>
              </a:rPr>
              <a:t>année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(30.09.2024)</a:t>
            </a:r>
            <a:endParaRPr sz="2400">
              <a:latin typeface="Arial"/>
              <a:cs typeface="Arial"/>
            </a:endParaRPr>
          </a:p>
          <a:p>
            <a:pPr marL="12700" marR="379730">
              <a:lnSpc>
                <a:spcPct val="110000"/>
              </a:lnSpc>
              <a:spcBef>
                <a:spcPts val="1000"/>
              </a:spcBef>
            </a:pPr>
            <a:r>
              <a:rPr sz="2400" spc="-5" dirty="0">
                <a:latin typeface="Arial"/>
                <a:cs typeface="Arial"/>
              </a:rPr>
              <a:t>Analyse des </a:t>
            </a:r>
            <a:r>
              <a:rPr sz="2400" spc="-10" dirty="0">
                <a:latin typeface="Arial"/>
                <a:cs typeface="Arial"/>
              </a:rPr>
              <a:t>offres </a:t>
            </a:r>
            <a:r>
              <a:rPr sz="2400" spc="-5" dirty="0">
                <a:latin typeface="Arial"/>
                <a:cs typeface="Arial"/>
              </a:rPr>
              <a:t>par la commission des finances </a:t>
            </a:r>
            <a:r>
              <a:rPr sz="2400" dirty="0">
                <a:latin typeface="Arial"/>
                <a:cs typeface="Arial"/>
              </a:rPr>
              <a:t>-  </a:t>
            </a:r>
            <a:r>
              <a:rPr sz="2400" spc="-5" dirty="0">
                <a:latin typeface="Arial"/>
                <a:cs typeface="Arial"/>
              </a:rPr>
              <a:t>et </a:t>
            </a:r>
            <a:r>
              <a:rPr sz="2400" dirty="0">
                <a:latin typeface="Arial"/>
                <a:cs typeface="Arial"/>
              </a:rPr>
              <a:t>remise </a:t>
            </a:r>
            <a:r>
              <a:rPr sz="2400" spc="-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rapport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d’analyse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71450"/>
            <a:ext cx="389636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100"/>
              </a:spcBef>
            </a:pPr>
            <a:r>
              <a:rPr sz="29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300" b="0" i="0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3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300" b="0" i="0" spc="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750"/>
              </a:lnSpc>
            </a:pP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Etapes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spc="-40" dirty="0">
                <a:solidFill>
                  <a:srgbClr val="C00000"/>
                </a:solidFill>
                <a:latin typeface="Calibri Light"/>
                <a:cs typeface="Calibri Light"/>
              </a:rPr>
              <a:t>l’appel </a:t>
            </a:r>
            <a:r>
              <a:rPr sz="2400" b="0" i="0" spc="-50" dirty="0">
                <a:solidFill>
                  <a:srgbClr val="C00000"/>
                </a:solidFill>
                <a:latin typeface="Calibri Light"/>
                <a:cs typeface="Calibri Light"/>
              </a:rPr>
              <a:t>d’offres</a:t>
            </a:r>
            <a:r>
              <a:rPr sz="2400" b="0" i="0" spc="-14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5" dirty="0">
                <a:solidFill>
                  <a:srgbClr val="C00000"/>
                </a:solidFill>
                <a:latin typeface="Calibri Light"/>
                <a:cs typeface="Calibri Light"/>
              </a:rPr>
              <a:t>(2)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432001"/>
            <a:ext cx="2606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Novembre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2023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2226196"/>
            <a:ext cx="2604770" cy="107061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0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Décembre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2023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Mars-Mai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2024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993" y="3795140"/>
            <a:ext cx="168846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Juin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2024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993" y="5110734"/>
            <a:ext cx="168846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Juin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2024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2928" y="1432001"/>
            <a:ext cx="8079105" cy="449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Demande de renseignements complémentaires auprès  des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soumissionnaires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latin typeface="Arial"/>
                <a:cs typeface="Arial"/>
              </a:rPr>
              <a:t>Réception des renseignements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complémentaires</a:t>
            </a:r>
            <a:endParaRPr sz="2600">
              <a:latin typeface="Arial"/>
              <a:cs typeface="Arial"/>
            </a:endParaRPr>
          </a:p>
          <a:p>
            <a:pPr marL="12700" marR="67437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latin typeface="Arial"/>
                <a:cs typeface="Arial"/>
              </a:rPr>
              <a:t>Analyse de risques et de rentabilité avec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différents  </a:t>
            </a:r>
            <a:r>
              <a:rPr sz="2600" dirty="0">
                <a:latin typeface="Arial"/>
                <a:cs typeface="Arial"/>
              </a:rPr>
              <a:t>scénarios</a:t>
            </a:r>
            <a:endParaRPr sz="2600">
              <a:latin typeface="Arial"/>
              <a:cs typeface="Arial"/>
            </a:endParaRPr>
          </a:p>
          <a:p>
            <a:pPr marL="12700" marR="285750">
              <a:lnSpc>
                <a:spcPct val="100000"/>
              </a:lnSpc>
              <a:spcBef>
                <a:spcPts val="1010"/>
              </a:spcBef>
            </a:pPr>
            <a:r>
              <a:rPr sz="2600" dirty="0">
                <a:latin typeface="Arial"/>
                <a:cs typeface="Arial"/>
              </a:rPr>
              <a:t>Décisions des conseils communaux </a:t>
            </a:r>
            <a:r>
              <a:rPr sz="2600" spc="-5" dirty="0">
                <a:latin typeface="Arial"/>
                <a:cs typeface="Arial"/>
              </a:rPr>
              <a:t>d’Orsières et de  </a:t>
            </a:r>
            <a:r>
              <a:rPr sz="2600" dirty="0">
                <a:latin typeface="Arial"/>
                <a:cs typeface="Arial"/>
              </a:rPr>
              <a:t>Liddes de vendre </a:t>
            </a:r>
            <a:r>
              <a:rPr sz="2600" spc="-45" dirty="0">
                <a:latin typeface="Arial"/>
                <a:cs typeface="Arial"/>
              </a:rPr>
              <a:t>env. </a:t>
            </a:r>
            <a:r>
              <a:rPr sz="2600" dirty="0">
                <a:latin typeface="Arial"/>
                <a:cs typeface="Arial"/>
              </a:rPr>
              <a:t>10 </a:t>
            </a:r>
            <a:r>
              <a:rPr sz="2600" spc="5" dirty="0">
                <a:latin typeface="Arial"/>
                <a:cs typeface="Arial"/>
              </a:rPr>
              <a:t>% </a:t>
            </a:r>
            <a:r>
              <a:rPr sz="2600" dirty="0">
                <a:latin typeface="Arial"/>
                <a:cs typeface="Arial"/>
              </a:rPr>
              <a:t>de participation entre les  deux</a:t>
            </a:r>
            <a:endParaRPr sz="2600">
              <a:latin typeface="Arial"/>
              <a:cs typeface="Arial"/>
            </a:endParaRPr>
          </a:p>
          <a:p>
            <a:pPr marL="12700" marR="36195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latin typeface="Arial"/>
                <a:cs typeface="Arial"/>
              </a:rPr>
              <a:t>Demande de précisions sur les 3 </a:t>
            </a:r>
            <a:r>
              <a:rPr sz="2600" spc="-10" dirty="0">
                <a:latin typeface="Arial"/>
                <a:cs typeface="Arial"/>
              </a:rPr>
              <a:t>offres </a:t>
            </a:r>
            <a:r>
              <a:rPr sz="2600" dirty="0">
                <a:latin typeface="Arial"/>
                <a:cs typeface="Arial"/>
              </a:rPr>
              <a:t>retenues par </a:t>
            </a:r>
            <a:r>
              <a:rPr sz="2600" spc="-10" dirty="0">
                <a:latin typeface="Arial"/>
                <a:cs typeface="Arial"/>
              </a:rPr>
              <a:t>le  </a:t>
            </a:r>
            <a:r>
              <a:rPr sz="2600" dirty="0">
                <a:latin typeface="Arial"/>
                <a:cs typeface="Arial"/>
              </a:rPr>
              <a:t>CoPil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CIR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71450"/>
            <a:ext cx="389636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100"/>
              </a:spcBef>
            </a:pPr>
            <a:r>
              <a:rPr sz="29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300" b="0" i="0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3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300" b="0" i="0" spc="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750"/>
              </a:lnSpc>
            </a:pP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Etapes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spc="-40" dirty="0">
                <a:solidFill>
                  <a:srgbClr val="C00000"/>
                </a:solidFill>
                <a:latin typeface="Calibri Light"/>
                <a:cs typeface="Calibri Light"/>
              </a:rPr>
              <a:t>l’appel </a:t>
            </a:r>
            <a:r>
              <a:rPr sz="2400" b="0" i="0" spc="-50" dirty="0">
                <a:solidFill>
                  <a:srgbClr val="C00000"/>
                </a:solidFill>
                <a:latin typeface="Calibri Light"/>
                <a:cs typeface="Calibri Light"/>
              </a:rPr>
              <a:t>d’offres</a:t>
            </a:r>
            <a:r>
              <a:rPr sz="2400" b="0" i="0" spc="-14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5" dirty="0">
                <a:solidFill>
                  <a:srgbClr val="C00000"/>
                </a:solidFill>
                <a:latin typeface="Calibri Light"/>
                <a:cs typeface="Calibri Light"/>
              </a:rPr>
              <a:t>(3)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738325"/>
            <a:ext cx="1778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10.07.2024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2470276"/>
            <a:ext cx="2219960" cy="101091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29-30.07.2024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i="1" spc="-5" dirty="0">
                <a:solidFill>
                  <a:srgbClr val="A6A6A6"/>
                </a:solidFill>
                <a:latin typeface="Arial"/>
                <a:cs typeface="Arial"/>
              </a:rPr>
              <a:t>07.08.2024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05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Décision </a:t>
            </a:r>
            <a:r>
              <a:rPr dirty="0"/>
              <a:t>du </a:t>
            </a:r>
            <a:r>
              <a:rPr spc="-5" dirty="0"/>
              <a:t>CoPil </a:t>
            </a:r>
            <a:r>
              <a:rPr dirty="0"/>
              <a:t>CIR sur </a:t>
            </a:r>
            <a:r>
              <a:rPr spc="-5" dirty="0"/>
              <a:t>une recommandation </a:t>
            </a:r>
            <a:r>
              <a:rPr dirty="0"/>
              <a:t>du </a:t>
            </a:r>
            <a:r>
              <a:rPr spc="-5" dirty="0"/>
              <a:t>partenaire</a:t>
            </a:r>
            <a:r>
              <a:rPr spc="140" dirty="0"/>
              <a:t> </a:t>
            </a:r>
            <a:r>
              <a:rPr dirty="0"/>
              <a:t>à</a:t>
            </a:r>
          </a:p>
          <a:p>
            <a:pPr marL="281051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l’intention des conseils</a:t>
            </a:r>
            <a:r>
              <a:rPr spc="50" dirty="0"/>
              <a:t> </a:t>
            </a:r>
            <a:r>
              <a:rPr spc="-5" dirty="0"/>
              <a:t>communaux.</a:t>
            </a:r>
          </a:p>
          <a:p>
            <a:pPr marL="2810510">
              <a:lnSpc>
                <a:spcPct val="100000"/>
              </a:lnSpc>
              <a:spcBef>
                <a:spcPts val="994"/>
              </a:spcBef>
            </a:pPr>
            <a:r>
              <a:rPr spc="-5" dirty="0"/>
              <a:t>Décision des Conseils communaux sur </a:t>
            </a:r>
            <a:r>
              <a:rPr spc="-10" dirty="0"/>
              <a:t>le </a:t>
            </a:r>
            <a:r>
              <a:rPr spc="-5" dirty="0"/>
              <a:t>choix du</a:t>
            </a:r>
            <a:r>
              <a:rPr spc="180" dirty="0"/>
              <a:t> </a:t>
            </a:r>
            <a:r>
              <a:rPr spc="-5" dirty="0"/>
              <a:t>partenaire.</a:t>
            </a:r>
          </a:p>
          <a:p>
            <a:pPr marL="2810510" marR="57785">
              <a:lnSpc>
                <a:spcPct val="100000"/>
              </a:lnSpc>
              <a:spcBef>
                <a:spcPts val="1000"/>
              </a:spcBef>
            </a:pPr>
            <a:r>
              <a:rPr i="1" spc="-5" dirty="0">
                <a:solidFill>
                  <a:srgbClr val="A6A6A6"/>
                </a:solidFill>
                <a:latin typeface="Arial"/>
                <a:cs typeface="Arial"/>
              </a:rPr>
              <a:t>Décision du </a:t>
            </a:r>
            <a:r>
              <a:rPr i="1" spc="-10" dirty="0">
                <a:solidFill>
                  <a:srgbClr val="A6A6A6"/>
                </a:solidFill>
                <a:latin typeface="Arial"/>
                <a:cs typeface="Arial"/>
              </a:rPr>
              <a:t>Conseil </a:t>
            </a:r>
            <a:r>
              <a:rPr i="1" spc="-5" dirty="0">
                <a:solidFill>
                  <a:srgbClr val="A6A6A6"/>
                </a:solidFill>
                <a:latin typeface="Arial"/>
                <a:cs typeface="Arial"/>
              </a:rPr>
              <a:t>d’Etat de </a:t>
            </a:r>
            <a:r>
              <a:rPr i="1" dirty="0">
                <a:solidFill>
                  <a:srgbClr val="A6A6A6"/>
                </a:solidFill>
                <a:latin typeface="Arial"/>
                <a:cs typeface="Arial"/>
              </a:rPr>
              <a:t>faire </a:t>
            </a:r>
            <a:r>
              <a:rPr i="1" spc="-5" dirty="0">
                <a:solidFill>
                  <a:srgbClr val="A6A6A6"/>
                </a:solidFill>
                <a:latin typeface="Arial"/>
                <a:cs typeface="Arial"/>
              </a:rPr>
              <a:t>valoir </a:t>
            </a:r>
            <a:r>
              <a:rPr i="1" dirty="0">
                <a:solidFill>
                  <a:srgbClr val="A6A6A6"/>
                </a:solidFill>
                <a:latin typeface="Arial"/>
                <a:cs typeface="Arial"/>
              </a:rPr>
              <a:t>son </a:t>
            </a:r>
            <a:r>
              <a:rPr i="1" spc="-5" dirty="0">
                <a:solidFill>
                  <a:srgbClr val="A6A6A6"/>
                </a:solidFill>
                <a:latin typeface="Arial"/>
                <a:cs typeface="Arial"/>
              </a:rPr>
              <a:t>droit </a:t>
            </a:r>
            <a:r>
              <a:rPr i="1" spc="-10" dirty="0">
                <a:solidFill>
                  <a:srgbClr val="A6A6A6"/>
                </a:solidFill>
                <a:latin typeface="Arial"/>
                <a:cs typeface="Arial"/>
              </a:rPr>
              <a:t>d’emption </a:t>
            </a:r>
            <a:r>
              <a:rPr i="1" spc="-5" dirty="0">
                <a:solidFill>
                  <a:srgbClr val="A6A6A6"/>
                </a:solidFill>
                <a:latin typeface="Arial"/>
                <a:cs typeface="Arial"/>
              </a:rPr>
              <a:t>de  30% </a:t>
            </a:r>
            <a:r>
              <a:rPr i="1" dirty="0">
                <a:solidFill>
                  <a:srgbClr val="A6A6A6"/>
                </a:solidFill>
                <a:latin typeface="Arial"/>
                <a:cs typeface="Arial"/>
              </a:rPr>
              <a:t>sur </a:t>
            </a:r>
            <a:r>
              <a:rPr i="1" spc="-10" dirty="0">
                <a:solidFill>
                  <a:srgbClr val="A6A6A6"/>
                </a:solidFill>
                <a:latin typeface="Arial"/>
                <a:cs typeface="Arial"/>
              </a:rPr>
              <a:t>l’aménagement</a:t>
            </a:r>
            <a:r>
              <a:rPr i="1" spc="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A6A6A6"/>
                </a:solidFill>
                <a:latin typeface="Arial"/>
                <a:cs typeface="Arial"/>
              </a:rPr>
              <a:t>d’Orsières.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9993" y="3948760"/>
            <a:ext cx="113049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Septembre</a:t>
            </a:r>
            <a:r>
              <a:rPr sz="2400" spc="-5" dirty="0">
                <a:latin typeface="Arial"/>
                <a:cs typeface="Arial"/>
              </a:rPr>
              <a:t> 2024</a:t>
            </a:r>
            <a:endParaRPr sz="2400">
              <a:latin typeface="Arial"/>
              <a:cs typeface="Arial"/>
            </a:endParaRPr>
          </a:p>
          <a:p>
            <a:pPr marL="25273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Décision des Assemblées primaires concernant la vente de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10%.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2136" y="255778"/>
            <a:ext cx="3776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Tw Cen MT Condensed Extra Bold"/>
                <a:cs typeface="Tw Cen MT Condensed Extra Bold"/>
              </a:rPr>
              <a:t>ASSEMBLEE PRIMAIRE </a:t>
            </a:r>
            <a:r>
              <a:rPr sz="1600" spc="-5" dirty="0">
                <a:solidFill>
                  <a:srgbClr val="585858"/>
                </a:solidFill>
                <a:latin typeface="Berlin Sans FB"/>
                <a:cs typeface="Berlin Sans FB"/>
              </a:rPr>
              <a:t>|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12 SEPTEMBRE</a:t>
            </a:r>
            <a:r>
              <a:rPr sz="1600" spc="-160" dirty="0">
                <a:solidFill>
                  <a:srgbClr val="7E7E7E"/>
                </a:solidFill>
                <a:latin typeface="Tw Cen MT"/>
                <a:cs typeface="Tw Cen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2024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2133600"/>
            <a:ext cx="10210800" cy="3429000"/>
          </a:xfrm>
          <a:custGeom>
            <a:avLst/>
            <a:gdLst/>
            <a:ahLst/>
            <a:cxnLst/>
            <a:rect l="l" t="t" r="r" b="b"/>
            <a:pathLst>
              <a:path w="10210800" h="3429000">
                <a:moveTo>
                  <a:pt x="0" y="3429000"/>
                </a:moveTo>
                <a:lnTo>
                  <a:pt x="10210800" y="3429000"/>
                </a:lnTo>
                <a:lnTo>
                  <a:pt x="102108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7830" y="2987420"/>
            <a:ext cx="61233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743585" algn="l"/>
              </a:tabLst>
            </a:pPr>
            <a:r>
              <a:rPr sz="3750" i="0" spc="-5" dirty="0">
                <a:latin typeface="Tw Cen MT Condensed Extra Bold"/>
                <a:cs typeface="Tw Cen MT Condensed Extra Bold"/>
              </a:rPr>
              <a:t>1.	</a:t>
            </a:r>
            <a:r>
              <a:rPr sz="4400" i="0" dirty="0">
                <a:latin typeface="Tw Cen MT Condensed Extra Bold"/>
                <a:cs typeface="Tw Cen MT Condensed Extra Bold"/>
              </a:rPr>
              <a:t>Ouverture </a:t>
            </a:r>
            <a:r>
              <a:rPr sz="4400" i="0" spc="-5" dirty="0">
                <a:latin typeface="Tw Cen MT Condensed Extra Bold"/>
                <a:cs typeface="Tw Cen MT Condensed Extra Bold"/>
              </a:rPr>
              <a:t>de</a:t>
            </a:r>
            <a:r>
              <a:rPr sz="4400" i="0" spc="-75" dirty="0">
                <a:latin typeface="Tw Cen MT Condensed Extra Bold"/>
                <a:cs typeface="Tw Cen MT Condensed Extra Bold"/>
              </a:rPr>
              <a:t> </a:t>
            </a:r>
            <a:r>
              <a:rPr sz="4400" i="0" spc="-5" dirty="0">
                <a:latin typeface="Tw Cen MT Condensed Extra Bold"/>
                <a:cs typeface="Tw Cen MT Condensed Extra Bold"/>
              </a:rPr>
              <a:t>l’assemblée</a:t>
            </a:r>
            <a:endParaRPr sz="4400">
              <a:latin typeface="Tw Cen MT Condensed Extra Bold"/>
              <a:cs typeface="Tw Cen MT Condensed Extra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2151" y="3657676"/>
            <a:ext cx="5852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Désignation des</a:t>
            </a:r>
            <a:r>
              <a:rPr sz="4400" spc="-2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 </a:t>
            </a:r>
            <a:r>
              <a:rPr sz="44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scrutateurs</a:t>
            </a:r>
            <a:endParaRPr sz="4400">
              <a:latin typeface="Tw Cen MT Condensed Extra Bold"/>
              <a:cs typeface="Tw Cen MT Condensed Extra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88774" y="51518"/>
            <a:ext cx="890967" cy="83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71450"/>
            <a:ext cx="492252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100"/>
              </a:spcBef>
            </a:pPr>
            <a:r>
              <a:rPr sz="29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300" b="0" i="0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3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300" b="0" i="0" spc="24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750"/>
              </a:lnSpc>
            </a:pPr>
            <a:r>
              <a:rPr sz="2400" b="0" i="0" spc="-30" dirty="0">
                <a:solidFill>
                  <a:srgbClr val="C00000"/>
                </a:solidFill>
                <a:latin typeface="Calibri Light"/>
                <a:cs typeface="Calibri Light"/>
              </a:rPr>
              <a:t>Présentation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spc="-45" dirty="0">
                <a:solidFill>
                  <a:srgbClr val="C00000"/>
                </a:solidFill>
                <a:latin typeface="Calibri Light"/>
                <a:cs typeface="Calibri Light"/>
              </a:rPr>
              <a:t>l’offre </a:t>
            </a: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retenue </a:t>
            </a:r>
            <a:r>
              <a:rPr sz="2400" b="0" i="0" spc="-15" dirty="0">
                <a:solidFill>
                  <a:srgbClr val="C00000"/>
                </a:solidFill>
                <a:latin typeface="Calibri Light"/>
                <a:cs typeface="Calibri Light"/>
              </a:rPr>
              <a:t>pour</a:t>
            </a:r>
            <a:r>
              <a:rPr sz="2400" b="0" i="0" spc="-24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5" dirty="0">
                <a:solidFill>
                  <a:srgbClr val="C00000"/>
                </a:solidFill>
                <a:latin typeface="Calibri Light"/>
                <a:cs typeface="Calibri Light"/>
              </a:rPr>
              <a:t>10%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0461" y="1864867"/>
            <a:ext cx="1320165" cy="1076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b="1" spc="-5" dirty="0">
                <a:latin typeface="Arial"/>
                <a:cs typeface="Arial"/>
              </a:rPr>
              <a:t>MCHF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13.16</a:t>
            </a:r>
            <a:endParaRPr sz="18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Arial"/>
                <a:cs typeface="Arial"/>
              </a:rPr>
              <a:t>MCHF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6.58</a:t>
            </a:r>
            <a:endParaRPr sz="18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Arial"/>
                <a:cs typeface="Arial"/>
              </a:rPr>
              <a:t>15.01.2027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6785" y="3267202"/>
            <a:ext cx="709930" cy="7264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spc="-5" dirty="0">
                <a:latin typeface="Arial"/>
                <a:cs typeface="Arial"/>
              </a:rPr>
              <a:t>80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ans</a:t>
            </a:r>
            <a:endParaRPr sz="18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Arial"/>
                <a:cs typeface="Arial"/>
              </a:rPr>
              <a:t>50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0670" y="4319142"/>
            <a:ext cx="10414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8135">
              <a:lnSpc>
                <a:spcPct val="1278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non  </a:t>
            </a:r>
            <a:r>
              <a:rPr sz="1800" spc="-5" dirty="0">
                <a:latin typeface="Arial"/>
                <a:cs typeface="Arial"/>
              </a:rPr>
              <a:t>max.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765" y="1513494"/>
            <a:ext cx="4418965" cy="43478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Prix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d’achat</a:t>
            </a:r>
            <a:endParaRPr sz="1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Montant</a:t>
            </a:r>
            <a:r>
              <a:rPr sz="1800" dirty="0">
                <a:latin typeface="Arial"/>
                <a:cs typeface="Arial"/>
              </a:rPr>
              <a:t> total</a:t>
            </a:r>
            <a:endParaRPr sz="1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935" algn="l"/>
              </a:tabLst>
            </a:pPr>
            <a:r>
              <a:rPr sz="1800" spc="-15" dirty="0">
                <a:latin typeface="Arial"/>
                <a:cs typeface="Arial"/>
              </a:rPr>
              <a:t>Versement </a:t>
            </a:r>
            <a:r>
              <a:rPr sz="1800" spc="-5" dirty="0">
                <a:latin typeface="Arial"/>
                <a:cs typeface="Arial"/>
              </a:rPr>
              <a:t>initial </a:t>
            </a:r>
            <a:r>
              <a:rPr sz="1500" dirty="0">
                <a:latin typeface="Arial"/>
                <a:cs typeface="Arial"/>
              </a:rPr>
              <a:t>(50 </a:t>
            </a:r>
            <a:r>
              <a:rPr sz="1500" spc="-5" dirty="0">
                <a:latin typeface="Arial"/>
                <a:cs typeface="Arial"/>
              </a:rPr>
              <a:t>%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cash)</a:t>
            </a:r>
            <a:endParaRPr sz="1500">
              <a:latin typeface="Arial"/>
              <a:cs typeface="Arial"/>
            </a:endParaRPr>
          </a:p>
          <a:p>
            <a:pPr marL="12700" marR="1896745">
              <a:lnSpc>
                <a:spcPts val="2760"/>
              </a:lnSpc>
              <a:spcBef>
                <a:spcPts val="190"/>
              </a:spcBef>
              <a:buFont typeface="Wingdings"/>
              <a:buChar char=""/>
              <a:tabLst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Dates des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versements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Rente de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ressources</a:t>
            </a:r>
            <a:endParaRPr sz="1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Durée</a:t>
            </a:r>
            <a:endParaRPr sz="1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Distribution du bénéfice</a:t>
            </a:r>
            <a:endParaRPr sz="1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Pas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remboursement du montant initial</a:t>
            </a:r>
            <a:endParaRPr sz="1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Plafonnement rentes</a:t>
            </a:r>
            <a:endParaRPr sz="1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Pertes reportées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Nouvelle</a:t>
            </a:r>
            <a:r>
              <a:rPr sz="180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société</a:t>
            </a:r>
            <a:endParaRPr sz="1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Participation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minimale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9082" y="5561482"/>
            <a:ext cx="545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10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993" y="5912002"/>
            <a:ext cx="628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4168775" algn="l"/>
              </a:tabLst>
            </a:pPr>
            <a:r>
              <a:rPr sz="1800" spc="-5" dirty="0">
                <a:latin typeface="Arial"/>
                <a:cs typeface="Arial"/>
              </a:rPr>
              <a:t>Sièges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	pas 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revendication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84732" y="1277407"/>
            <a:ext cx="1374479" cy="436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3304" y="1486106"/>
            <a:ext cx="2012810" cy="3242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19184" y="5056123"/>
            <a:ext cx="26911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Calibri"/>
                <a:cs typeface="Calibri"/>
              </a:rPr>
              <a:t>Lettre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d’intention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spc="-5" dirty="0">
                <a:latin typeface="Calibri"/>
                <a:cs typeface="Calibri"/>
              </a:rPr>
              <a:t>disponible </a:t>
            </a:r>
            <a:r>
              <a:rPr sz="1400" i="1" dirty="0">
                <a:latin typeface="Calibri"/>
                <a:cs typeface="Calibri"/>
              </a:rPr>
              <a:t>sur le </a:t>
            </a:r>
            <a:r>
              <a:rPr sz="1400" i="1" spc="-5" dirty="0">
                <a:latin typeface="Calibri"/>
                <a:cs typeface="Calibri"/>
              </a:rPr>
              <a:t>site de </a:t>
            </a:r>
            <a:r>
              <a:rPr sz="1400" i="1" dirty="0">
                <a:latin typeface="Calibri"/>
                <a:cs typeface="Calibri"/>
              </a:rPr>
              <a:t>la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Commune.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236" y="5865876"/>
            <a:ext cx="6696075" cy="0"/>
          </a:xfrm>
          <a:custGeom>
            <a:avLst/>
            <a:gdLst/>
            <a:ahLst/>
            <a:cxnLst/>
            <a:rect l="l" t="t" r="r" b="b"/>
            <a:pathLst>
              <a:path w="6696075">
                <a:moveTo>
                  <a:pt x="0" y="0"/>
                </a:moveTo>
                <a:lnTo>
                  <a:pt x="6696075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7795" y="2910839"/>
            <a:ext cx="4286250" cy="0"/>
          </a:xfrm>
          <a:custGeom>
            <a:avLst/>
            <a:gdLst/>
            <a:ahLst/>
            <a:cxnLst/>
            <a:rect l="l" t="t" r="r" b="b"/>
            <a:pathLst>
              <a:path w="4286250">
                <a:moveTo>
                  <a:pt x="0" y="0"/>
                </a:moveTo>
                <a:lnTo>
                  <a:pt x="4286250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7795" y="3810000"/>
            <a:ext cx="4286250" cy="0"/>
          </a:xfrm>
          <a:custGeom>
            <a:avLst/>
            <a:gdLst/>
            <a:ahLst/>
            <a:cxnLst/>
            <a:rect l="l" t="t" r="r" b="b"/>
            <a:pathLst>
              <a:path w="4286250">
                <a:moveTo>
                  <a:pt x="0" y="0"/>
                </a:moveTo>
                <a:lnTo>
                  <a:pt x="4286250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8635" y="2263139"/>
            <a:ext cx="2352675" cy="0"/>
          </a:xfrm>
          <a:custGeom>
            <a:avLst/>
            <a:gdLst/>
            <a:ahLst/>
            <a:cxnLst/>
            <a:rect l="l" t="t" r="r" b="b"/>
            <a:pathLst>
              <a:path w="2352675">
                <a:moveTo>
                  <a:pt x="0" y="0"/>
                </a:moveTo>
                <a:lnTo>
                  <a:pt x="2352674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236" y="2263139"/>
            <a:ext cx="3263265" cy="0"/>
          </a:xfrm>
          <a:custGeom>
            <a:avLst/>
            <a:gdLst/>
            <a:ahLst/>
            <a:cxnLst/>
            <a:rect l="l" t="t" r="r" b="b"/>
            <a:pathLst>
              <a:path w="3263265">
                <a:moveTo>
                  <a:pt x="0" y="0"/>
                </a:moveTo>
                <a:lnTo>
                  <a:pt x="3262884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236" y="2011679"/>
            <a:ext cx="6696075" cy="0"/>
          </a:xfrm>
          <a:custGeom>
            <a:avLst/>
            <a:gdLst/>
            <a:ahLst/>
            <a:cxnLst/>
            <a:rect l="l" t="t" r="r" b="b"/>
            <a:pathLst>
              <a:path w="6696075">
                <a:moveTo>
                  <a:pt x="0" y="0"/>
                </a:moveTo>
                <a:lnTo>
                  <a:pt x="6696075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96284" y="2120212"/>
            <a:ext cx="228600" cy="1639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538235"/>
                </a:solidFill>
                <a:latin typeface="Calibri"/>
                <a:cs typeface="Calibri"/>
              </a:rPr>
              <a:t>Bénéfice</a:t>
            </a:r>
            <a:r>
              <a:rPr sz="1600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38235"/>
                </a:solidFill>
                <a:latin typeface="Calibri"/>
                <a:cs typeface="Calibri"/>
              </a:rPr>
              <a:t>disponible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0848" y="2585684"/>
            <a:ext cx="228600" cy="3085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spc="-20" dirty="0">
                <a:latin typeface="Calibri"/>
                <a:cs typeface="Calibri"/>
              </a:rPr>
              <a:t>Valeur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20" dirty="0">
                <a:latin typeface="Calibri"/>
                <a:cs typeface="Calibri"/>
              </a:rPr>
              <a:t>l’énergie </a:t>
            </a:r>
            <a:r>
              <a:rPr sz="1600" spc="-5" dirty="0">
                <a:latin typeface="Calibri"/>
                <a:cs typeface="Calibri"/>
              </a:rPr>
              <a:t>au prix du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marché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8655" y="2168651"/>
            <a:ext cx="190500" cy="3792854"/>
          </a:xfrm>
          <a:custGeom>
            <a:avLst/>
            <a:gdLst/>
            <a:ahLst/>
            <a:cxnLst/>
            <a:rect l="l" t="t" r="r" b="b"/>
            <a:pathLst>
              <a:path w="190500" h="3792854">
                <a:moveTo>
                  <a:pt x="114300" y="3621087"/>
                </a:moveTo>
                <a:lnTo>
                  <a:pt x="114300" y="3697287"/>
                </a:lnTo>
                <a:lnTo>
                  <a:pt x="0" y="3697287"/>
                </a:lnTo>
                <a:lnTo>
                  <a:pt x="95250" y="3792537"/>
                </a:lnTo>
                <a:lnTo>
                  <a:pt x="190500" y="3697287"/>
                </a:lnTo>
                <a:lnTo>
                  <a:pt x="76200" y="3697287"/>
                </a:lnTo>
                <a:lnTo>
                  <a:pt x="76200" y="3621087"/>
                </a:lnTo>
                <a:lnTo>
                  <a:pt x="114300" y="3621087"/>
                </a:lnTo>
                <a:close/>
              </a:path>
              <a:path w="190500" h="3792854">
                <a:moveTo>
                  <a:pt x="95250" y="3602037"/>
                </a:moveTo>
                <a:lnTo>
                  <a:pt x="76200" y="3621087"/>
                </a:lnTo>
                <a:lnTo>
                  <a:pt x="76200" y="3697287"/>
                </a:lnTo>
                <a:lnTo>
                  <a:pt x="114300" y="3697287"/>
                </a:lnTo>
                <a:lnTo>
                  <a:pt x="114300" y="3621087"/>
                </a:lnTo>
                <a:lnTo>
                  <a:pt x="95250" y="3602037"/>
                </a:lnTo>
                <a:close/>
              </a:path>
              <a:path w="190500" h="3792854">
                <a:moveTo>
                  <a:pt x="76200" y="171450"/>
                </a:moveTo>
                <a:lnTo>
                  <a:pt x="76200" y="3621087"/>
                </a:lnTo>
                <a:lnTo>
                  <a:pt x="95250" y="3602037"/>
                </a:lnTo>
                <a:lnTo>
                  <a:pt x="114300" y="3602037"/>
                </a:lnTo>
                <a:lnTo>
                  <a:pt x="114300" y="190500"/>
                </a:lnTo>
                <a:lnTo>
                  <a:pt x="95250" y="190500"/>
                </a:lnTo>
                <a:lnTo>
                  <a:pt x="76200" y="171450"/>
                </a:lnTo>
                <a:close/>
              </a:path>
              <a:path w="190500" h="3792854">
                <a:moveTo>
                  <a:pt x="114300" y="3602037"/>
                </a:moveTo>
                <a:lnTo>
                  <a:pt x="95250" y="3602037"/>
                </a:lnTo>
                <a:lnTo>
                  <a:pt x="114300" y="3621087"/>
                </a:lnTo>
                <a:lnTo>
                  <a:pt x="114300" y="3602037"/>
                </a:lnTo>
                <a:close/>
              </a:path>
              <a:path w="190500" h="3792854">
                <a:moveTo>
                  <a:pt x="114300" y="95250"/>
                </a:moveTo>
                <a:lnTo>
                  <a:pt x="76200" y="95250"/>
                </a:lnTo>
                <a:lnTo>
                  <a:pt x="76200" y="171450"/>
                </a:lnTo>
                <a:lnTo>
                  <a:pt x="95250" y="190500"/>
                </a:lnTo>
                <a:lnTo>
                  <a:pt x="114300" y="171450"/>
                </a:lnTo>
                <a:lnTo>
                  <a:pt x="114300" y="95250"/>
                </a:lnTo>
                <a:close/>
              </a:path>
              <a:path w="190500" h="3792854">
                <a:moveTo>
                  <a:pt x="114300" y="171450"/>
                </a:moveTo>
                <a:lnTo>
                  <a:pt x="95250" y="190500"/>
                </a:lnTo>
                <a:lnTo>
                  <a:pt x="114300" y="190500"/>
                </a:lnTo>
                <a:lnTo>
                  <a:pt x="114300" y="171450"/>
                </a:lnTo>
                <a:close/>
              </a:path>
              <a:path w="190500" h="3792854">
                <a:moveTo>
                  <a:pt x="95250" y="0"/>
                </a:moveTo>
                <a:lnTo>
                  <a:pt x="0" y="95250"/>
                </a:lnTo>
                <a:lnTo>
                  <a:pt x="76200" y="171450"/>
                </a:lnTo>
                <a:lnTo>
                  <a:pt x="7620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  <a:path w="190500" h="3792854">
                <a:moveTo>
                  <a:pt x="190500" y="95250"/>
                </a:moveTo>
                <a:lnTo>
                  <a:pt x="114300" y="95250"/>
                </a:lnTo>
                <a:lnTo>
                  <a:pt x="114300" y="171450"/>
                </a:lnTo>
                <a:lnTo>
                  <a:pt x="19050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9993" y="953515"/>
            <a:ext cx="829881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C1C23"/>
                </a:solidFill>
                <a:latin typeface="Calibri"/>
                <a:cs typeface="Calibri"/>
              </a:rPr>
              <a:t>RENTE DE </a:t>
            </a:r>
            <a:r>
              <a:rPr sz="1800" spc="-10" dirty="0">
                <a:solidFill>
                  <a:srgbClr val="EC1C23"/>
                </a:solidFill>
                <a:latin typeface="Calibri"/>
                <a:cs typeface="Calibri"/>
              </a:rPr>
              <a:t>RESSOURCES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ANNUELLE – </a:t>
            </a:r>
            <a:r>
              <a:rPr sz="1800" spc="-20" dirty="0">
                <a:solidFill>
                  <a:srgbClr val="EC1C23"/>
                </a:solidFill>
                <a:latin typeface="Calibri"/>
                <a:cs typeface="Calibri"/>
              </a:rPr>
              <a:t>S</a:t>
            </a:r>
            <a:r>
              <a:rPr sz="1450" spc="-20" dirty="0">
                <a:solidFill>
                  <a:srgbClr val="EC1C23"/>
                </a:solidFill>
                <a:latin typeface="Calibri"/>
                <a:cs typeface="Calibri"/>
              </a:rPr>
              <a:t>IMULATION </a:t>
            </a:r>
            <a:r>
              <a:rPr sz="1450" spc="-10" dirty="0">
                <a:solidFill>
                  <a:srgbClr val="EC1C23"/>
                </a:solidFill>
                <a:latin typeface="Calibri"/>
                <a:cs typeface="Calibri"/>
              </a:rPr>
              <a:t>EXERCICE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2019 </a:t>
            </a:r>
            <a:r>
              <a:rPr sz="1450" spc="-10" dirty="0">
                <a:solidFill>
                  <a:srgbClr val="EC1C23"/>
                </a:solidFill>
                <a:latin typeface="Calibri"/>
                <a:cs typeface="Calibri"/>
              </a:rPr>
              <a:t>POUR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10 % </a:t>
            </a:r>
            <a:r>
              <a:rPr sz="1450" spc="-10" dirty="0">
                <a:solidFill>
                  <a:srgbClr val="EC1C23"/>
                </a:solidFill>
                <a:latin typeface="Calibri"/>
                <a:cs typeface="Calibri"/>
              </a:rPr>
              <a:t>DE</a:t>
            </a:r>
            <a:r>
              <a:rPr sz="1450" spc="65" dirty="0">
                <a:solidFill>
                  <a:srgbClr val="EC1C23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EC1C23"/>
                </a:solidFill>
                <a:latin typeface="Calibri"/>
                <a:cs typeface="Calibri"/>
              </a:rPr>
              <a:t>CAPITAL</a:t>
            </a:r>
            <a:r>
              <a:rPr sz="1800" spc="-20" dirty="0">
                <a:solidFill>
                  <a:srgbClr val="EC1C23"/>
                </a:solidFill>
                <a:latin typeface="Calibri"/>
                <a:cs typeface="Calibri"/>
              </a:rPr>
              <a:t>-</a:t>
            </a:r>
            <a:r>
              <a:rPr sz="1450" spc="-20" dirty="0">
                <a:solidFill>
                  <a:srgbClr val="EC1C23"/>
                </a:solidFill>
                <a:latin typeface="Calibri"/>
                <a:cs typeface="Calibri"/>
              </a:rPr>
              <a:t>ACTIONS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R="669290" algn="ctr">
              <a:lnSpc>
                <a:spcPct val="100000"/>
              </a:lnSpc>
            </a:pP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Offre</a:t>
            </a:r>
            <a:r>
              <a:rPr sz="1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Alpiq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8120" y="3810000"/>
            <a:ext cx="1080770" cy="2056130"/>
          </a:xfrm>
          <a:prstGeom prst="rect">
            <a:avLst/>
          </a:prstGeom>
          <a:solidFill>
            <a:srgbClr val="2E5496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  <a:spcBef>
                <a:spcPts val="107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Coûts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  <a:p>
            <a:pPr marL="19748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8120" y="2910839"/>
            <a:ext cx="1080770" cy="899160"/>
          </a:xfrm>
          <a:prstGeom prst="rect">
            <a:avLst/>
          </a:prstGeom>
          <a:solidFill>
            <a:srgbClr val="E1EFD9"/>
          </a:solidFill>
          <a:ln w="12192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88595" marR="98425" indent="-8382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50 %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bénéfice  (part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Alpiq)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8120" y="2011679"/>
            <a:ext cx="1080770" cy="899160"/>
          </a:xfrm>
          <a:prstGeom prst="rect">
            <a:avLst/>
          </a:prstGeom>
          <a:solidFill>
            <a:srgbClr val="6FAC46"/>
          </a:solidFill>
          <a:ln w="12192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267970" marR="98425" indent="-16319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50 %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bénéfice  (part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CC)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83864" y="1917192"/>
            <a:ext cx="190500" cy="1986280"/>
          </a:xfrm>
          <a:custGeom>
            <a:avLst/>
            <a:gdLst/>
            <a:ahLst/>
            <a:cxnLst/>
            <a:rect l="l" t="t" r="r" b="b"/>
            <a:pathLst>
              <a:path w="190500" h="1986279">
                <a:moveTo>
                  <a:pt x="114300" y="1814449"/>
                </a:moveTo>
                <a:lnTo>
                  <a:pt x="114300" y="1890649"/>
                </a:lnTo>
                <a:lnTo>
                  <a:pt x="0" y="1890649"/>
                </a:lnTo>
                <a:lnTo>
                  <a:pt x="95250" y="1985899"/>
                </a:lnTo>
                <a:lnTo>
                  <a:pt x="190500" y="1890649"/>
                </a:lnTo>
                <a:lnTo>
                  <a:pt x="76200" y="1890649"/>
                </a:lnTo>
                <a:lnTo>
                  <a:pt x="76200" y="1814449"/>
                </a:lnTo>
                <a:lnTo>
                  <a:pt x="114300" y="1814449"/>
                </a:lnTo>
                <a:close/>
              </a:path>
              <a:path w="190500" h="1986279">
                <a:moveTo>
                  <a:pt x="95250" y="1795399"/>
                </a:moveTo>
                <a:lnTo>
                  <a:pt x="76200" y="1814449"/>
                </a:lnTo>
                <a:lnTo>
                  <a:pt x="76200" y="1890649"/>
                </a:lnTo>
                <a:lnTo>
                  <a:pt x="114300" y="1890649"/>
                </a:lnTo>
                <a:lnTo>
                  <a:pt x="114300" y="1814449"/>
                </a:lnTo>
                <a:lnTo>
                  <a:pt x="95250" y="1795399"/>
                </a:lnTo>
                <a:close/>
              </a:path>
              <a:path w="190500" h="1986279">
                <a:moveTo>
                  <a:pt x="76200" y="171450"/>
                </a:moveTo>
                <a:lnTo>
                  <a:pt x="76200" y="1814449"/>
                </a:lnTo>
                <a:lnTo>
                  <a:pt x="95250" y="1795399"/>
                </a:lnTo>
                <a:lnTo>
                  <a:pt x="114300" y="1795399"/>
                </a:lnTo>
                <a:lnTo>
                  <a:pt x="114300" y="190500"/>
                </a:lnTo>
                <a:lnTo>
                  <a:pt x="95250" y="190500"/>
                </a:lnTo>
                <a:lnTo>
                  <a:pt x="76200" y="171450"/>
                </a:lnTo>
                <a:close/>
              </a:path>
              <a:path w="190500" h="1986279">
                <a:moveTo>
                  <a:pt x="114300" y="1795399"/>
                </a:moveTo>
                <a:lnTo>
                  <a:pt x="95250" y="1795399"/>
                </a:lnTo>
                <a:lnTo>
                  <a:pt x="114300" y="1814449"/>
                </a:lnTo>
                <a:lnTo>
                  <a:pt x="114300" y="1795399"/>
                </a:lnTo>
                <a:close/>
              </a:path>
              <a:path w="190500" h="1986279">
                <a:moveTo>
                  <a:pt x="114300" y="95250"/>
                </a:moveTo>
                <a:lnTo>
                  <a:pt x="76200" y="95250"/>
                </a:lnTo>
                <a:lnTo>
                  <a:pt x="76200" y="171450"/>
                </a:lnTo>
                <a:lnTo>
                  <a:pt x="95250" y="190500"/>
                </a:lnTo>
                <a:lnTo>
                  <a:pt x="114299" y="171450"/>
                </a:lnTo>
                <a:lnTo>
                  <a:pt x="114300" y="95250"/>
                </a:lnTo>
                <a:close/>
              </a:path>
              <a:path w="190500" h="1986279">
                <a:moveTo>
                  <a:pt x="114300" y="171450"/>
                </a:moveTo>
                <a:lnTo>
                  <a:pt x="95250" y="190500"/>
                </a:lnTo>
                <a:lnTo>
                  <a:pt x="114300" y="190500"/>
                </a:lnTo>
                <a:lnTo>
                  <a:pt x="114300" y="171450"/>
                </a:lnTo>
                <a:close/>
              </a:path>
              <a:path w="190500" h="1986279">
                <a:moveTo>
                  <a:pt x="95250" y="0"/>
                </a:moveTo>
                <a:lnTo>
                  <a:pt x="0" y="95250"/>
                </a:lnTo>
                <a:lnTo>
                  <a:pt x="76200" y="171450"/>
                </a:lnTo>
                <a:lnTo>
                  <a:pt x="7620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  <a:path w="190500" h="1986279">
                <a:moveTo>
                  <a:pt x="190500" y="95250"/>
                </a:moveTo>
                <a:lnTo>
                  <a:pt x="114300" y="95250"/>
                </a:lnTo>
                <a:lnTo>
                  <a:pt x="114300" y="171450"/>
                </a:lnTo>
                <a:lnTo>
                  <a:pt x="190500" y="9525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8655" y="1917192"/>
            <a:ext cx="190500" cy="443230"/>
          </a:xfrm>
          <a:custGeom>
            <a:avLst/>
            <a:gdLst/>
            <a:ahLst/>
            <a:cxnLst/>
            <a:rect l="l" t="t" r="r" b="b"/>
            <a:pathLst>
              <a:path w="190500" h="443230">
                <a:moveTo>
                  <a:pt x="114300" y="271399"/>
                </a:moveTo>
                <a:lnTo>
                  <a:pt x="114300" y="347599"/>
                </a:lnTo>
                <a:lnTo>
                  <a:pt x="0" y="347599"/>
                </a:lnTo>
                <a:lnTo>
                  <a:pt x="95250" y="442849"/>
                </a:lnTo>
                <a:lnTo>
                  <a:pt x="190500" y="347599"/>
                </a:lnTo>
                <a:lnTo>
                  <a:pt x="76200" y="347599"/>
                </a:lnTo>
                <a:lnTo>
                  <a:pt x="76200" y="271399"/>
                </a:lnTo>
                <a:lnTo>
                  <a:pt x="114300" y="271399"/>
                </a:lnTo>
                <a:close/>
              </a:path>
              <a:path w="190500" h="443230">
                <a:moveTo>
                  <a:pt x="95250" y="252349"/>
                </a:moveTo>
                <a:lnTo>
                  <a:pt x="76200" y="271399"/>
                </a:lnTo>
                <a:lnTo>
                  <a:pt x="76200" y="347599"/>
                </a:lnTo>
                <a:lnTo>
                  <a:pt x="114300" y="347599"/>
                </a:lnTo>
                <a:lnTo>
                  <a:pt x="114300" y="271399"/>
                </a:lnTo>
                <a:lnTo>
                  <a:pt x="95250" y="252349"/>
                </a:lnTo>
                <a:close/>
              </a:path>
              <a:path w="190500" h="443230">
                <a:moveTo>
                  <a:pt x="76200" y="171450"/>
                </a:moveTo>
                <a:lnTo>
                  <a:pt x="76200" y="271399"/>
                </a:lnTo>
                <a:lnTo>
                  <a:pt x="95250" y="252349"/>
                </a:lnTo>
                <a:lnTo>
                  <a:pt x="114300" y="252349"/>
                </a:lnTo>
                <a:lnTo>
                  <a:pt x="114300" y="190500"/>
                </a:lnTo>
                <a:lnTo>
                  <a:pt x="95250" y="190500"/>
                </a:lnTo>
                <a:lnTo>
                  <a:pt x="76200" y="171450"/>
                </a:lnTo>
                <a:close/>
              </a:path>
              <a:path w="190500" h="443230">
                <a:moveTo>
                  <a:pt x="114300" y="252349"/>
                </a:moveTo>
                <a:lnTo>
                  <a:pt x="95250" y="252349"/>
                </a:lnTo>
                <a:lnTo>
                  <a:pt x="114300" y="271399"/>
                </a:lnTo>
                <a:lnTo>
                  <a:pt x="114300" y="252349"/>
                </a:lnTo>
                <a:close/>
              </a:path>
              <a:path w="190500" h="443230">
                <a:moveTo>
                  <a:pt x="114300" y="95250"/>
                </a:moveTo>
                <a:lnTo>
                  <a:pt x="76200" y="95250"/>
                </a:lnTo>
                <a:lnTo>
                  <a:pt x="76200" y="171450"/>
                </a:lnTo>
                <a:lnTo>
                  <a:pt x="95250" y="190500"/>
                </a:lnTo>
                <a:lnTo>
                  <a:pt x="114300" y="171450"/>
                </a:lnTo>
                <a:lnTo>
                  <a:pt x="114300" y="95250"/>
                </a:lnTo>
                <a:close/>
              </a:path>
              <a:path w="190500" h="443230">
                <a:moveTo>
                  <a:pt x="114300" y="171450"/>
                </a:moveTo>
                <a:lnTo>
                  <a:pt x="95250" y="190500"/>
                </a:lnTo>
                <a:lnTo>
                  <a:pt x="114300" y="190500"/>
                </a:lnTo>
                <a:lnTo>
                  <a:pt x="114300" y="171450"/>
                </a:lnTo>
                <a:close/>
              </a:path>
              <a:path w="190500" h="443230">
                <a:moveTo>
                  <a:pt x="95250" y="0"/>
                </a:moveTo>
                <a:lnTo>
                  <a:pt x="0" y="95250"/>
                </a:lnTo>
                <a:lnTo>
                  <a:pt x="76200" y="171450"/>
                </a:lnTo>
                <a:lnTo>
                  <a:pt x="7620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  <a:path w="190500" h="443230">
                <a:moveTo>
                  <a:pt x="190500" y="95250"/>
                </a:moveTo>
                <a:lnTo>
                  <a:pt x="114300" y="95250"/>
                </a:lnTo>
                <a:lnTo>
                  <a:pt x="114300" y="171450"/>
                </a:lnTo>
                <a:lnTo>
                  <a:pt x="19050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36752" y="1978533"/>
            <a:ext cx="471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ara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ie</a:t>
            </a:r>
            <a:r>
              <a:rPr sz="900" dirty="0">
                <a:latin typeface="Calibri"/>
                <a:cs typeface="Calibri"/>
              </a:rPr>
              <a:t>s  </a:t>
            </a:r>
            <a:r>
              <a:rPr sz="900" spc="-5" dirty="0">
                <a:latin typeface="Calibri"/>
                <a:cs typeface="Calibri"/>
              </a:rPr>
              <a:t>d’origine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329173" y="4727194"/>
            <a:ext cx="922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495" algn="l"/>
              </a:tabLst>
            </a:pPr>
            <a:r>
              <a:rPr sz="1200" b="1" spc="-5" dirty="0">
                <a:latin typeface="Calibri"/>
                <a:cs typeface="Calibri"/>
              </a:rPr>
              <a:t>CH</a:t>
            </a:r>
            <a:r>
              <a:rPr sz="1200" b="1" dirty="0">
                <a:latin typeface="Calibri"/>
                <a:cs typeface="Calibri"/>
              </a:rPr>
              <a:t>F	4</a:t>
            </a:r>
            <a:r>
              <a:rPr sz="1200" b="1" spc="5" dirty="0">
                <a:latin typeface="Calibri"/>
                <a:cs typeface="Calibri"/>
              </a:rPr>
              <a:t>5</a:t>
            </a:r>
            <a:r>
              <a:rPr sz="1200" b="1" dirty="0">
                <a:latin typeface="Calibri"/>
                <a:cs typeface="Calibri"/>
              </a:rPr>
              <a:t>1</a:t>
            </a:r>
            <a:r>
              <a:rPr sz="1200" b="1" spc="5" dirty="0">
                <a:latin typeface="Calibri"/>
                <a:cs typeface="Calibri"/>
              </a:rPr>
              <a:t>’</a:t>
            </a:r>
            <a:r>
              <a:rPr sz="1200" b="1" dirty="0">
                <a:latin typeface="Calibri"/>
                <a:cs typeface="Calibri"/>
              </a:rPr>
              <a:t>7</a:t>
            </a:r>
            <a:r>
              <a:rPr sz="1200" b="1" spc="5" dirty="0">
                <a:latin typeface="Calibri"/>
                <a:cs typeface="Calibri"/>
              </a:rPr>
              <a:t>0</a:t>
            </a:r>
            <a:r>
              <a:rPr sz="1200" b="1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9173" y="3247390"/>
            <a:ext cx="922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1200" b="1" spc="-5" dirty="0">
                <a:latin typeface="Calibri"/>
                <a:cs typeface="Calibri"/>
              </a:rPr>
              <a:t>CH</a:t>
            </a:r>
            <a:r>
              <a:rPr sz="1200" b="1" dirty="0">
                <a:latin typeface="Calibri"/>
                <a:cs typeface="Calibri"/>
              </a:rPr>
              <a:t>F	4</a:t>
            </a:r>
            <a:r>
              <a:rPr sz="1200" b="1" spc="5" dirty="0">
                <a:latin typeface="Calibri"/>
                <a:cs typeface="Calibri"/>
              </a:rPr>
              <a:t>3</a:t>
            </a:r>
            <a:r>
              <a:rPr sz="1200" b="1" dirty="0">
                <a:latin typeface="Calibri"/>
                <a:cs typeface="Calibri"/>
              </a:rPr>
              <a:t>’</a:t>
            </a:r>
            <a:r>
              <a:rPr sz="1200" b="1" spc="5" dirty="0">
                <a:latin typeface="Calibri"/>
                <a:cs typeface="Calibri"/>
              </a:rPr>
              <a:t>6</a:t>
            </a:r>
            <a:r>
              <a:rPr sz="1200" b="1" dirty="0">
                <a:latin typeface="Calibri"/>
                <a:cs typeface="Calibri"/>
              </a:rPr>
              <a:t>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50179" y="2333244"/>
            <a:ext cx="1089660" cy="279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  <a:tabLst>
                <a:tab pos="561340" algn="l"/>
              </a:tabLst>
            </a:pPr>
            <a:r>
              <a:rPr sz="1200" b="1" spc="-5" dirty="0">
                <a:latin typeface="Calibri"/>
                <a:cs typeface="Calibri"/>
              </a:rPr>
              <a:t>CHF	</a:t>
            </a:r>
            <a:r>
              <a:rPr sz="1200" b="1" dirty="0">
                <a:latin typeface="Calibri"/>
                <a:cs typeface="Calibri"/>
              </a:rPr>
              <a:t>43’600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4293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55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550" b="0" i="0" spc="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33973" y="5983325"/>
            <a:ext cx="3943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>
                <a:latin typeface="Calibri"/>
                <a:cs typeface="Calibri"/>
              </a:rPr>
              <a:t>Remarque </a:t>
            </a:r>
            <a:r>
              <a:rPr sz="900" b="1" i="1" dirty="0">
                <a:latin typeface="Calibri"/>
                <a:cs typeface="Calibri"/>
              </a:rPr>
              <a:t>: </a:t>
            </a:r>
            <a:r>
              <a:rPr sz="900" i="1" spc="-5" dirty="0">
                <a:latin typeface="Calibri"/>
                <a:cs typeface="Calibri"/>
              </a:rPr>
              <a:t>il s’agit </a:t>
            </a:r>
            <a:r>
              <a:rPr sz="900" i="1" dirty="0">
                <a:latin typeface="Calibri"/>
                <a:cs typeface="Calibri"/>
              </a:rPr>
              <a:t>d’un </a:t>
            </a:r>
            <a:r>
              <a:rPr sz="900" i="1" spc="-5" dirty="0">
                <a:latin typeface="Calibri"/>
                <a:cs typeface="Calibri"/>
              </a:rPr>
              <a:t>schéma </a:t>
            </a:r>
            <a:r>
              <a:rPr sz="900" i="1" dirty="0">
                <a:latin typeface="Calibri"/>
                <a:cs typeface="Calibri"/>
              </a:rPr>
              <a:t>de </a:t>
            </a:r>
            <a:r>
              <a:rPr sz="900" i="1" spc="-5" dirty="0">
                <a:latin typeface="Calibri"/>
                <a:cs typeface="Calibri"/>
              </a:rPr>
              <a:t>principe, les proportions </a:t>
            </a:r>
            <a:r>
              <a:rPr sz="900" i="1" dirty="0">
                <a:latin typeface="Calibri"/>
                <a:cs typeface="Calibri"/>
              </a:rPr>
              <a:t>ne </a:t>
            </a:r>
            <a:r>
              <a:rPr sz="900" i="1" spc="-5" dirty="0">
                <a:latin typeface="Calibri"/>
                <a:cs typeface="Calibri"/>
              </a:rPr>
              <a:t>sont </a:t>
            </a:r>
            <a:r>
              <a:rPr sz="900" i="1" dirty="0">
                <a:latin typeface="Calibri"/>
                <a:cs typeface="Calibri"/>
              </a:rPr>
              <a:t>pas</a:t>
            </a:r>
            <a:r>
              <a:rPr sz="900" i="1" spc="-4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respectées.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236" y="5865876"/>
            <a:ext cx="6696075" cy="0"/>
          </a:xfrm>
          <a:custGeom>
            <a:avLst/>
            <a:gdLst/>
            <a:ahLst/>
            <a:cxnLst/>
            <a:rect l="l" t="t" r="r" b="b"/>
            <a:pathLst>
              <a:path w="6696075">
                <a:moveTo>
                  <a:pt x="0" y="0"/>
                </a:moveTo>
                <a:lnTo>
                  <a:pt x="6696075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8635" y="3738371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1036" y="0"/>
                </a:lnTo>
              </a:path>
            </a:pathLst>
          </a:custGeom>
          <a:ln w="12191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7795" y="3738371"/>
            <a:ext cx="1830705" cy="0"/>
          </a:xfrm>
          <a:custGeom>
            <a:avLst/>
            <a:gdLst/>
            <a:ahLst/>
            <a:cxnLst/>
            <a:rect l="l" t="t" r="r" b="b"/>
            <a:pathLst>
              <a:path w="1830704">
                <a:moveTo>
                  <a:pt x="0" y="0"/>
                </a:moveTo>
                <a:lnTo>
                  <a:pt x="1830324" y="0"/>
                </a:lnTo>
              </a:path>
            </a:pathLst>
          </a:custGeom>
          <a:ln w="12191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9107" y="3736847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202" y="0"/>
                </a:lnTo>
              </a:path>
            </a:pathLst>
          </a:custGeom>
          <a:ln w="12191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88635" y="3736847"/>
            <a:ext cx="410209" cy="0"/>
          </a:xfrm>
          <a:custGeom>
            <a:avLst/>
            <a:gdLst/>
            <a:ahLst/>
            <a:cxnLst/>
            <a:rect l="l" t="t" r="r" b="b"/>
            <a:pathLst>
              <a:path w="410210">
                <a:moveTo>
                  <a:pt x="0" y="0"/>
                </a:moveTo>
                <a:lnTo>
                  <a:pt x="409955" y="0"/>
                </a:lnTo>
              </a:path>
            </a:pathLst>
          </a:custGeom>
          <a:ln w="12191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236" y="3736847"/>
            <a:ext cx="3263265" cy="0"/>
          </a:xfrm>
          <a:custGeom>
            <a:avLst/>
            <a:gdLst/>
            <a:ahLst/>
            <a:cxnLst/>
            <a:rect l="l" t="t" r="r" b="b"/>
            <a:pathLst>
              <a:path w="3263265">
                <a:moveTo>
                  <a:pt x="0" y="0"/>
                </a:moveTo>
                <a:lnTo>
                  <a:pt x="3262884" y="0"/>
                </a:lnTo>
              </a:path>
            </a:pathLst>
          </a:custGeom>
          <a:ln w="12191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8635" y="409041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4">
                <a:moveTo>
                  <a:pt x="0" y="0"/>
                </a:moveTo>
                <a:lnTo>
                  <a:pt x="2223135" y="0"/>
                </a:lnTo>
              </a:path>
            </a:pathLst>
          </a:custGeom>
          <a:ln w="12191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695" y="4090415"/>
            <a:ext cx="3392804" cy="0"/>
          </a:xfrm>
          <a:custGeom>
            <a:avLst/>
            <a:gdLst/>
            <a:ahLst/>
            <a:cxnLst/>
            <a:rect l="l" t="t" r="r" b="b"/>
            <a:pathLst>
              <a:path w="3392804">
                <a:moveTo>
                  <a:pt x="0" y="0"/>
                </a:moveTo>
                <a:lnTo>
                  <a:pt x="3392424" y="0"/>
                </a:lnTo>
              </a:path>
            </a:pathLst>
          </a:custGeom>
          <a:ln w="12191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42310" y="3078613"/>
            <a:ext cx="228600" cy="4648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5" dirty="0">
                <a:solidFill>
                  <a:srgbClr val="FF7070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FF7070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7070"/>
                </a:solidFill>
                <a:latin typeface="Calibri"/>
                <a:cs typeface="Calibri"/>
              </a:rPr>
              <a:t>rt</a:t>
            </a:r>
            <a:r>
              <a:rPr sz="1600" dirty="0">
                <a:solidFill>
                  <a:srgbClr val="FF7070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601" y="2620045"/>
            <a:ext cx="228600" cy="3084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20" dirty="0">
                <a:latin typeface="Calibri"/>
                <a:cs typeface="Calibri"/>
              </a:rPr>
              <a:t>Valeur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20" dirty="0">
                <a:latin typeface="Calibri"/>
                <a:cs typeface="Calibri"/>
              </a:rPr>
              <a:t>l’énergie </a:t>
            </a:r>
            <a:r>
              <a:rPr sz="1600" spc="-5" dirty="0">
                <a:latin typeface="Calibri"/>
                <a:cs typeface="Calibri"/>
              </a:rPr>
              <a:t>au </a:t>
            </a:r>
            <a:r>
              <a:rPr sz="1600" spc="-10" dirty="0">
                <a:latin typeface="Calibri"/>
                <a:cs typeface="Calibri"/>
              </a:rPr>
              <a:t>prix </a:t>
            </a:r>
            <a:r>
              <a:rPr sz="1600" spc="-5" dirty="0">
                <a:latin typeface="Calibri"/>
                <a:cs typeface="Calibri"/>
              </a:rPr>
              <a:t>du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marché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38655" y="3988308"/>
            <a:ext cx="190500" cy="1973580"/>
          </a:xfrm>
          <a:custGeom>
            <a:avLst/>
            <a:gdLst/>
            <a:ahLst/>
            <a:cxnLst/>
            <a:rect l="l" t="t" r="r" b="b"/>
            <a:pathLst>
              <a:path w="190500" h="1973579">
                <a:moveTo>
                  <a:pt x="114300" y="1801812"/>
                </a:moveTo>
                <a:lnTo>
                  <a:pt x="114300" y="1878012"/>
                </a:lnTo>
                <a:lnTo>
                  <a:pt x="0" y="1878012"/>
                </a:lnTo>
                <a:lnTo>
                  <a:pt x="95250" y="1973262"/>
                </a:lnTo>
                <a:lnTo>
                  <a:pt x="190500" y="1878012"/>
                </a:lnTo>
                <a:lnTo>
                  <a:pt x="76200" y="1878012"/>
                </a:lnTo>
                <a:lnTo>
                  <a:pt x="76200" y="1801812"/>
                </a:lnTo>
                <a:lnTo>
                  <a:pt x="114300" y="1801812"/>
                </a:lnTo>
                <a:close/>
              </a:path>
              <a:path w="190500" h="1973579">
                <a:moveTo>
                  <a:pt x="95250" y="1782762"/>
                </a:moveTo>
                <a:lnTo>
                  <a:pt x="76200" y="1801812"/>
                </a:lnTo>
                <a:lnTo>
                  <a:pt x="76200" y="1878012"/>
                </a:lnTo>
                <a:lnTo>
                  <a:pt x="114300" y="1878012"/>
                </a:lnTo>
                <a:lnTo>
                  <a:pt x="114300" y="1801812"/>
                </a:lnTo>
                <a:lnTo>
                  <a:pt x="95250" y="1782762"/>
                </a:lnTo>
                <a:close/>
              </a:path>
              <a:path w="190500" h="1973579">
                <a:moveTo>
                  <a:pt x="76200" y="171450"/>
                </a:moveTo>
                <a:lnTo>
                  <a:pt x="76200" y="1801812"/>
                </a:lnTo>
                <a:lnTo>
                  <a:pt x="95250" y="1782762"/>
                </a:lnTo>
                <a:lnTo>
                  <a:pt x="114300" y="1782762"/>
                </a:lnTo>
                <a:lnTo>
                  <a:pt x="114300" y="190500"/>
                </a:lnTo>
                <a:lnTo>
                  <a:pt x="95250" y="190500"/>
                </a:lnTo>
                <a:lnTo>
                  <a:pt x="76200" y="171450"/>
                </a:lnTo>
                <a:close/>
              </a:path>
              <a:path w="190500" h="1973579">
                <a:moveTo>
                  <a:pt x="114300" y="1782762"/>
                </a:moveTo>
                <a:lnTo>
                  <a:pt x="95250" y="1782762"/>
                </a:lnTo>
                <a:lnTo>
                  <a:pt x="114300" y="1801812"/>
                </a:lnTo>
                <a:lnTo>
                  <a:pt x="114300" y="1782762"/>
                </a:lnTo>
                <a:close/>
              </a:path>
              <a:path w="190500" h="1973579">
                <a:moveTo>
                  <a:pt x="114300" y="95250"/>
                </a:moveTo>
                <a:lnTo>
                  <a:pt x="76200" y="95250"/>
                </a:lnTo>
                <a:lnTo>
                  <a:pt x="76200" y="171450"/>
                </a:lnTo>
                <a:lnTo>
                  <a:pt x="95250" y="190500"/>
                </a:lnTo>
                <a:lnTo>
                  <a:pt x="114299" y="171450"/>
                </a:lnTo>
                <a:lnTo>
                  <a:pt x="114300" y="95250"/>
                </a:lnTo>
                <a:close/>
              </a:path>
              <a:path w="190500" h="1973579">
                <a:moveTo>
                  <a:pt x="114300" y="171450"/>
                </a:moveTo>
                <a:lnTo>
                  <a:pt x="95250" y="190500"/>
                </a:lnTo>
                <a:lnTo>
                  <a:pt x="114300" y="190500"/>
                </a:lnTo>
                <a:lnTo>
                  <a:pt x="114300" y="171450"/>
                </a:lnTo>
                <a:close/>
              </a:path>
              <a:path w="190500" h="1973579">
                <a:moveTo>
                  <a:pt x="95250" y="0"/>
                </a:moveTo>
                <a:lnTo>
                  <a:pt x="0" y="95250"/>
                </a:lnTo>
                <a:lnTo>
                  <a:pt x="76200" y="171450"/>
                </a:lnTo>
                <a:lnTo>
                  <a:pt x="7620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  <a:path w="190500" h="1973579">
                <a:moveTo>
                  <a:pt x="190500" y="95250"/>
                </a:moveTo>
                <a:lnTo>
                  <a:pt x="114300" y="95250"/>
                </a:lnTo>
                <a:lnTo>
                  <a:pt x="114300" y="171450"/>
                </a:lnTo>
                <a:lnTo>
                  <a:pt x="19050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9993" y="953515"/>
            <a:ext cx="829881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C1C23"/>
                </a:solidFill>
                <a:latin typeface="Calibri"/>
                <a:cs typeface="Calibri"/>
              </a:rPr>
              <a:t>RENTE DE </a:t>
            </a:r>
            <a:r>
              <a:rPr sz="1800" spc="-10" dirty="0">
                <a:solidFill>
                  <a:srgbClr val="EC1C23"/>
                </a:solidFill>
                <a:latin typeface="Calibri"/>
                <a:cs typeface="Calibri"/>
              </a:rPr>
              <a:t>RESSOURCES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ANNUELLE – </a:t>
            </a:r>
            <a:r>
              <a:rPr sz="1800" spc="-20" dirty="0">
                <a:solidFill>
                  <a:srgbClr val="EC1C23"/>
                </a:solidFill>
                <a:latin typeface="Calibri"/>
                <a:cs typeface="Calibri"/>
              </a:rPr>
              <a:t>S</a:t>
            </a:r>
            <a:r>
              <a:rPr sz="1450" spc="-20" dirty="0">
                <a:solidFill>
                  <a:srgbClr val="EC1C23"/>
                </a:solidFill>
                <a:latin typeface="Calibri"/>
                <a:cs typeface="Calibri"/>
              </a:rPr>
              <a:t>IMULATION </a:t>
            </a:r>
            <a:r>
              <a:rPr sz="1450" spc="-10" dirty="0">
                <a:solidFill>
                  <a:srgbClr val="EC1C23"/>
                </a:solidFill>
                <a:latin typeface="Calibri"/>
                <a:cs typeface="Calibri"/>
              </a:rPr>
              <a:t>EXERCICE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2020 </a:t>
            </a:r>
            <a:r>
              <a:rPr sz="1450" spc="-10" dirty="0">
                <a:solidFill>
                  <a:srgbClr val="EC1C23"/>
                </a:solidFill>
                <a:latin typeface="Calibri"/>
                <a:cs typeface="Calibri"/>
              </a:rPr>
              <a:t>POUR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10 % </a:t>
            </a:r>
            <a:r>
              <a:rPr sz="1450" spc="-10" dirty="0">
                <a:solidFill>
                  <a:srgbClr val="EC1C23"/>
                </a:solidFill>
                <a:latin typeface="Calibri"/>
                <a:cs typeface="Calibri"/>
              </a:rPr>
              <a:t>DE</a:t>
            </a:r>
            <a:r>
              <a:rPr sz="1450" spc="65" dirty="0">
                <a:solidFill>
                  <a:srgbClr val="EC1C23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EC1C23"/>
                </a:solidFill>
                <a:latin typeface="Calibri"/>
                <a:cs typeface="Calibri"/>
              </a:rPr>
              <a:t>CAPITAL</a:t>
            </a:r>
            <a:r>
              <a:rPr sz="1800" spc="-20" dirty="0">
                <a:solidFill>
                  <a:srgbClr val="EC1C23"/>
                </a:solidFill>
                <a:latin typeface="Calibri"/>
                <a:cs typeface="Calibri"/>
              </a:rPr>
              <a:t>-</a:t>
            </a:r>
            <a:r>
              <a:rPr sz="1450" spc="-20" dirty="0">
                <a:solidFill>
                  <a:srgbClr val="EC1C23"/>
                </a:solidFill>
                <a:latin typeface="Calibri"/>
                <a:cs typeface="Calibri"/>
              </a:rPr>
              <a:t>ACTIONS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R="669290" algn="ctr">
              <a:lnSpc>
                <a:spcPct val="100000"/>
              </a:lnSpc>
            </a:pP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Offre</a:t>
            </a:r>
            <a:r>
              <a:rPr sz="1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Alpiq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8120" y="2843783"/>
            <a:ext cx="1080770" cy="3022600"/>
          </a:xfrm>
          <a:prstGeom prst="rect">
            <a:avLst/>
          </a:prstGeom>
          <a:solidFill>
            <a:srgbClr val="2E5496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97485" marR="190500" indent="69850">
              <a:lnSpc>
                <a:spcPct val="100000"/>
              </a:lnSpc>
              <a:spcBef>
                <a:spcPts val="71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Coûts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  p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94020" y="3275076"/>
            <a:ext cx="1080770" cy="466090"/>
          </a:xfrm>
          <a:prstGeom prst="rect">
            <a:avLst/>
          </a:prstGeom>
          <a:solidFill>
            <a:srgbClr val="E1EFD9"/>
          </a:solidFill>
          <a:ln w="12192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latin typeface="Calibri"/>
                <a:cs typeface="Calibri"/>
              </a:rPr>
              <a:t>50 %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perte</a:t>
            </a:r>
            <a:endParaRPr sz="12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(part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Alpiq)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94020" y="2843783"/>
            <a:ext cx="1080770" cy="431800"/>
          </a:xfrm>
          <a:prstGeom prst="rect">
            <a:avLst/>
          </a:prstGeom>
          <a:solidFill>
            <a:srgbClr val="6FAC46"/>
          </a:solidFill>
          <a:ln w="12192">
            <a:solidFill>
              <a:srgbClr val="00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264795" marR="200660" indent="-64135">
              <a:lnSpc>
                <a:spcPct val="100000"/>
              </a:lnSpc>
              <a:spcBef>
                <a:spcPts val="209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50 %</a:t>
            </a:r>
            <a:r>
              <a:rPr sz="1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perte  (part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CC)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68623" y="2744723"/>
            <a:ext cx="190500" cy="1089025"/>
          </a:xfrm>
          <a:custGeom>
            <a:avLst/>
            <a:gdLst/>
            <a:ahLst/>
            <a:cxnLst/>
            <a:rect l="l" t="t" r="r" b="b"/>
            <a:pathLst>
              <a:path w="190500" h="1089025">
                <a:moveTo>
                  <a:pt x="114300" y="917575"/>
                </a:moveTo>
                <a:lnTo>
                  <a:pt x="114300" y="993775"/>
                </a:lnTo>
                <a:lnTo>
                  <a:pt x="0" y="993775"/>
                </a:lnTo>
                <a:lnTo>
                  <a:pt x="95250" y="1089025"/>
                </a:lnTo>
                <a:lnTo>
                  <a:pt x="190500" y="993775"/>
                </a:lnTo>
                <a:lnTo>
                  <a:pt x="76200" y="993775"/>
                </a:lnTo>
                <a:lnTo>
                  <a:pt x="76200" y="917575"/>
                </a:lnTo>
                <a:lnTo>
                  <a:pt x="114300" y="917575"/>
                </a:lnTo>
                <a:close/>
              </a:path>
              <a:path w="190500" h="1089025">
                <a:moveTo>
                  <a:pt x="95250" y="898525"/>
                </a:moveTo>
                <a:lnTo>
                  <a:pt x="76200" y="917575"/>
                </a:lnTo>
                <a:lnTo>
                  <a:pt x="76200" y="993775"/>
                </a:lnTo>
                <a:lnTo>
                  <a:pt x="114300" y="993775"/>
                </a:lnTo>
                <a:lnTo>
                  <a:pt x="114300" y="917575"/>
                </a:lnTo>
                <a:lnTo>
                  <a:pt x="95250" y="898525"/>
                </a:lnTo>
                <a:close/>
              </a:path>
              <a:path w="190500" h="1089025">
                <a:moveTo>
                  <a:pt x="76200" y="171450"/>
                </a:moveTo>
                <a:lnTo>
                  <a:pt x="76200" y="917575"/>
                </a:lnTo>
                <a:lnTo>
                  <a:pt x="95250" y="898525"/>
                </a:lnTo>
                <a:lnTo>
                  <a:pt x="114300" y="898525"/>
                </a:lnTo>
                <a:lnTo>
                  <a:pt x="114300" y="190500"/>
                </a:lnTo>
                <a:lnTo>
                  <a:pt x="95250" y="190500"/>
                </a:lnTo>
                <a:lnTo>
                  <a:pt x="76200" y="171450"/>
                </a:lnTo>
                <a:close/>
              </a:path>
              <a:path w="190500" h="1089025">
                <a:moveTo>
                  <a:pt x="114300" y="898525"/>
                </a:moveTo>
                <a:lnTo>
                  <a:pt x="95250" y="898525"/>
                </a:lnTo>
                <a:lnTo>
                  <a:pt x="114300" y="917575"/>
                </a:lnTo>
                <a:lnTo>
                  <a:pt x="114300" y="898525"/>
                </a:lnTo>
                <a:close/>
              </a:path>
              <a:path w="190500" h="1089025">
                <a:moveTo>
                  <a:pt x="114300" y="95250"/>
                </a:moveTo>
                <a:lnTo>
                  <a:pt x="76200" y="95250"/>
                </a:lnTo>
                <a:lnTo>
                  <a:pt x="76200" y="171450"/>
                </a:lnTo>
                <a:lnTo>
                  <a:pt x="95250" y="190500"/>
                </a:lnTo>
                <a:lnTo>
                  <a:pt x="114300" y="171450"/>
                </a:lnTo>
                <a:lnTo>
                  <a:pt x="114300" y="95250"/>
                </a:lnTo>
                <a:close/>
              </a:path>
              <a:path w="190500" h="1089025">
                <a:moveTo>
                  <a:pt x="114300" y="171450"/>
                </a:moveTo>
                <a:lnTo>
                  <a:pt x="95250" y="190500"/>
                </a:lnTo>
                <a:lnTo>
                  <a:pt x="114300" y="190500"/>
                </a:lnTo>
                <a:lnTo>
                  <a:pt x="114300" y="171450"/>
                </a:lnTo>
                <a:close/>
              </a:path>
              <a:path w="190500" h="1089025">
                <a:moveTo>
                  <a:pt x="95250" y="0"/>
                </a:moveTo>
                <a:lnTo>
                  <a:pt x="0" y="95250"/>
                </a:lnTo>
                <a:lnTo>
                  <a:pt x="76200" y="171450"/>
                </a:lnTo>
                <a:lnTo>
                  <a:pt x="7620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  <a:path w="190500" h="1089025">
                <a:moveTo>
                  <a:pt x="190500" y="95250"/>
                </a:moveTo>
                <a:lnTo>
                  <a:pt x="114300" y="95250"/>
                </a:lnTo>
                <a:lnTo>
                  <a:pt x="114300" y="171450"/>
                </a:lnTo>
                <a:lnTo>
                  <a:pt x="190500" y="95250"/>
                </a:lnTo>
                <a:close/>
              </a:path>
            </a:pathLst>
          </a:custGeom>
          <a:solidFill>
            <a:srgbClr val="FF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8655" y="3736847"/>
            <a:ext cx="190500" cy="443230"/>
          </a:xfrm>
          <a:custGeom>
            <a:avLst/>
            <a:gdLst/>
            <a:ahLst/>
            <a:cxnLst/>
            <a:rect l="l" t="t" r="r" b="b"/>
            <a:pathLst>
              <a:path w="190500" h="443229">
                <a:moveTo>
                  <a:pt x="114300" y="271399"/>
                </a:moveTo>
                <a:lnTo>
                  <a:pt x="114300" y="347599"/>
                </a:lnTo>
                <a:lnTo>
                  <a:pt x="0" y="347599"/>
                </a:lnTo>
                <a:lnTo>
                  <a:pt x="95250" y="442849"/>
                </a:lnTo>
                <a:lnTo>
                  <a:pt x="190500" y="347599"/>
                </a:lnTo>
                <a:lnTo>
                  <a:pt x="76200" y="347599"/>
                </a:lnTo>
                <a:lnTo>
                  <a:pt x="76200" y="271399"/>
                </a:lnTo>
                <a:lnTo>
                  <a:pt x="114300" y="271399"/>
                </a:lnTo>
                <a:close/>
              </a:path>
              <a:path w="190500" h="443229">
                <a:moveTo>
                  <a:pt x="95250" y="252349"/>
                </a:moveTo>
                <a:lnTo>
                  <a:pt x="76200" y="271399"/>
                </a:lnTo>
                <a:lnTo>
                  <a:pt x="76200" y="347599"/>
                </a:lnTo>
                <a:lnTo>
                  <a:pt x="114300" y="347599"/>
                </a:lnTo>
                <a:lnTo>
                  <a:pt x="114300" y="271399"/>
                </a:lnTo>
                <a:lnTo>
                  <a:pt x="95250" y="252349"/>
                </a:lnTo>
                <a:close/>
              </a:path>
              <a:path w="190500" h="443229">
                <a:moveTo>
                  <a:pt x="76200" y="171450"/>
                </a:moveTo>
                <a:lnTo>
                  <a:pt x="76200" y="271399"/>
                </a:lnTo>
                <a:lnTo>
                  <a:pt x="95250" y="252349"/>
                </a:lnTo>
                <a:lnTo>
                  <a:pt x="114300" y="252349"/>
                </a:lnTo>
                <a:lnTo>
                  <a:pt x="114300" y="190500"/>
                </a:lnTo>
                <a:lnTo>
                  <a:pt x="95250" y="190500"/>
                </a:lnTo>
                <a:lnTo>
                  <a:pt x="76200" y="171450"/>
                </a:lnTo>
                <a:close/>
              </a:path>
              <a:path w="190500" h="443229">
                <a:moveTo>
                  <a:pt x="114300" y="252349"/>
                </a:moveTo>
                <a:lnTo>
                  <a:pt x="95250" y="252349"/>
                </a:lnTo>
                <a:lnTo>
                  <a:pt x="114300" y="271399"/>
                </a:lnTo>
                <a:lnTo>
                  <a:pt x="114300" y="252349"/>
                </a:lnTo>
                <a:close/>
              </a:path>
              <a:path w="190500" h="443229">
                <a:moveTo>
                  <a:pt x="114300" y="95250"/>
                </a:moveTo>
                <a:lnTo>
                  <a:pt x="76200" y="95250"/>
                </a:lnTo>
                <a:lnTo>
                  <a:pt x="76200" y="171450"/>
                </a:lnTo>
                <a:lnTo>
                  <a:pt x="95250" y="190500"/>
                </a:lnTo>
                <a:lnTo>
                  <a:pt x="114300" y="171450"/>
                </a:lnTo>
                <a:lnTo>
                  <a:pt x="114300" y="95250"/>
                </a:lnTo>
                <a:close/>
              </a:path>
              <a:path w="190500" h="443229">
                <a:moveTo>
                  <a:pt x="114300" y="171450"/>
                </a:moveTo>
                <a:lnTo>
                  <a:pt x="95250" y="190500"/>
                </a:lnTo>
                <a:lnTo>
                  <a:pt x="114300" y="190500"/>
                </a:lnTo>
                <a:lnTo>
                  <a:pt x="114300" y="171450"/>
                </a:lnTo>
                <a:close/>
              </a:path>
              <a:path w="190500" h="443229">
                <a:moveTo>
                  <a:pt x="95250" y="0"/>
                </a:moveTo>
                <a:lnTo>
                  <a:pt x="0" y="95250"/>
                </a:lnTo>
                <a:lnTo>
                  <a:pt x="76200" y="171450"/>
                </a:lnTo>
                <a:lnTo>
                  <a:pt x="7620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  <a:path w="190500" h="443229">
                <a:moveTo>
                  <a:pt x="190500" y="95250"/>
                </a:moveTo>
                <a:lnTo>
                  <a:pt x="114300" y="95250"/>
                </a:lnTo>
                <a:lnTo>
                  <a:pt x="114300" y="171450"/>
                </a:lnTo>
                <a:lnTo>
                  <a:pt x="19050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8677" y="3769614"/>
            <a:ext cx="471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ara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ie</a:t>
            </a:r>
            <a:r>
              <a:rPr sz="900" dirty="0">
                <a:latin typeface="Calibri"/>
                <a:cs typeface="Calibri"/>
              </a:rPr>
              <a:t>s  </a:t>
            </a:r>
            <a:r>
              <a:rPr sz="900" spc="-5" dirty="0">
                <a:latin typeface="Calibri"/>
                <a:cs typeface="Calibri"/>
              </a:rPr>
              <a:t>d’origine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329173" y="4727194"/>
            <a:ext cx="922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495" algn="l"/>
              </a:tabLst>
            </a:pPr>
            <a:r>
              <a:rPr sz="1200" b="1" spc="-5" dirty="0">
                <a:latin typeface="Calibri"/>
                <a:cs typeface="Calibri"/>
              </a:rPr>
              <a:t>CH</a:t>
            </a:r>
            <a:r>
              <a:rPr sz="1200" b="1" dirty="0">
                <a:latin typeface="Calibri"/>
                <a:cs typeface="Calibri"/>
              </a:rPr>
              <a:t>F	4</a:t>
            </a:r>
            <a:r>
              <a:rPr sz="1200" b="1" spc="5" dirty="0">
                <a:latin typeface="Calibri"/>
                <a:cs typeface="Calibri"/>
              </a:rPr>
              <a:t>5</a:t>
            </a:r>
            <a:r>
              <a:rPr sz="1200" b="1" dirty="0">
                <a:latin typeface="Calibri"/>
                <a:cs typeface="Calibri"/>
              </a:rPr>
              <a:t>1</a:t>
            </a:r>
            <a:r>
              <a:rPr sz="1200" b="1" spc="5" dirty="0">
                <a:latin typeface="Calibri"/>
                <a:cs typeface="Calibri"/>
              </a:rPr>
              <a:t>’</a:t>
            </a:r>
            <a:r>
              <a:rPr sz="1200" b="1" dirty="0">
                <a:latin typeface="Calibri"/>
                <a:cs typeface="Calibri"/>
              </a:rPr>
              <a:t>7</a:t>
            </a:r>
            <a:r>
              <a:rPr sz="1200" b="1" spc="5" dirty="0">
                <a:latin typeface="Calibri"/>
                <a:cs typeface="Calibri"/>
              </a:rPr>
              <a:t>0</a:t>
            </a:r>
            <a:r>
              <a:rPr sz="1200" b="1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4293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55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550" b="0" i="0" spc="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87895" y="2936748"/>
            <a:ext cx="1339850" cy="2774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  <a:tabLst>
                <a:tab pos="514350" algn="l"/>
              </a:tabLst>
            </a:pPr>
            <a:r>
              <a:rPr sz="1200" b="1" spc="-5" dirty="0">
                <a:solidFill>
                  <a:srgbClr val="EC1C23"/>
                </a:solidFill>
                <a:latin typeface="Calibri"/>
                <a:cs typeface="Calibri"/>
              </a:rPr>
              <a:t>CHF	</a:t>
            </a:r>
            <a:r>
              <a:rPr sz="1200" b="1" dirty="0">
                <a:solidFill>
                  <a:srgbClr val="EC1C23"/>
                </a:solidFill>
                <a:latin typeface="Calibri"/>
                <a:cs typeface="Calibri"/>
              </a:rPr>
              <a:t>-15’100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33307" y="2861564"/>
            <a:ext cx="110172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i="1" spc="-5" dirty="0">
                <a:latin typeface="Calibri"/>
                <a:cs typeface="Calibri"/>
              </a:rPr>
              <a:t>Max. </a:t>
            </a:r>
            <a:r>
              <a:rPr sz="1050" i="1" dirty="0">
                <a:latin typeface="Calibri"/>
                <a:cs typeface="Calibri"/>
              </a:rPr>
              <a:t>50% du</a:t>
            </a:r>
            <a:r>
              <a:rPr sz="1050" i="1" spc="-10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report  de la </a:t>
            </a:r>
            <a:r>
              <a:rPr sz="1050" i="1" spc="-5" dirty="0">
                <a:latin typeface="Calibri"/>
                <a:cs typeface="Calibri"/>
              </a:rPr>
              <a:t>perte </a:t>
            </a:r>
            <a:r>
              <a:rPr sz="1050" i="1" dirty="0">
                <a:latin typeface="Calibri"/>
                <a:cs typeface="Calibri"/>
              </a:rPr>
              <a:t>à</a:t>
            </a:r>
            <a:r>
              <a:rPr sz="1050" i="1" spc="-90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charge  des CC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87895" y="3368040"/>
            <a:ext cx="1339850" cy="279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  <a:tabLst>
                <a:tab pos="514350" algn="l"/>
              </a:tabLst>
            </a:pPr>
            <a:r>
              <a:rPr sz="1200" b="1" spc="-5" dirty="0">
                <a:solidFill>
                  <a:srgbClr val="EC1C23"/>
                </a:solidFill>
                <a:latin typeface="Calibri"/>
                <a:cs typeface="Calibri"/>
              </a:rPr>
              <a:t>CHF	</a:t>
            </a:r>
            <a:r>
              <a:rPr sz="1200" b="1" dirty="0">
                <a:solidFill>
                  <a:srgbClr val="EC1C23"/>
                </a:solidFill>
                <a:latin typeface="Calibri"/>
                <a:cs typeface="Calibri"/>
              </a:rPr>
              <a:t>-15’100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33973" y="5983325"/>
            <a:ext cx="3943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>
                <a:latin typeface="Calibri"/>
                <a:cs typeface="Calibri"/>
              </a:rPr>
              <a:t>Remarque </a:t>
            </a:r>
            <a:r>
              <a:rPr sz="900" b="1" i="1" dirty="0">
                <a:latin typeface="Calibri"/>
                <a:cs typeface="Calibri"/>
              </a:rPr>
              <a:t>: </a:t>
            </a:r>
            <a:r>
              <a:rPr sz="900" i="1" spc="-5" dirty="0">
                <a:latin typeface="Calibri"/>
                <a:cs typeface="Calibri"/>
              </a:rPr>
              <a:t>il s’agit </a:t>
            </a:r>
            <a:r>
              <a:rPr sz="900" i="1" dirty="0">
                <a:latin typeface="Calibri"/>
                <a:cs typeface="Calibri"/>
              </a:rPr>
              <a:t>d’un </a:t>
            </a:r>
            <a:r>
              <a:rPr sz="900" i="1" spc="-5" dirty="0">
                <a:latin typeface="Calibri"/>
                <a:cs typeface="Calibri"/>
              </a:rPr>
              <a:t>schéma </a:t>
            </a:r>
            <a:r>
              <a:rPr sz="900" i="1" dirty="0">
                <a:latin typeface="Calibri"/>
                <a:cs typeface="Calibri"/>
              </a:rPr>
              <a:t>de </a:t>
            </a:r>
            <a:r>
              <a:rPr sz="900" i="1" spc="-5" dirty="0">
                <a:latin typeface="Calibri"/>
                <a:cs typeface="Calibri"/>
              </a:rPr>
              <a:t>principe, les proportions </a:t>
            </a:r>
            <a:r>
              <a:rPr sz="900" i="1" dirty="0">
                <a:latin typeface="Calibri"/>
                <a:cs typeface="Calibri"/>
              </a:rPr>
              <a:t>ne </a:t>
            </a:r>
            <a:r>
              <a:rPr sz="900" i="1" spc="-5" dirty="0">
                <a:latin typeface="Calibri"/>
                <a:cs typeface="Calibri"/>
              </a:rPr>
              <a:t>sont </a:t>
            </a:r>
            <a:r>
              <a:rPr sz="900" i="1" dirty="0">
                <a:latin typeface="Calibri"/>
                <a:cs typeface="Calibri"/>
              </a:rPr>
              <a:t>pas</a:t>
            </a:r>
            <a:r>
              <a:rPr sz="900" i="1" spc="-4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respectées.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236" y="5865876"/>
            <a:ext cx="6696075" cy="0"/>
          </a:xfrm>
          <a:custGeom>
            <a:avLst/>
            <a:gdLst/>
            <a:ahLst/>
            <a:cxnLst/>
            <a:rect l="l" t="t" r="r" b="b"/>
            <a:pathLst>
              <a:path w="6696075">
                <a:moveTo>
                  <a:pt x="0" y="0"/>
                </a:moveTo>
                <a:lnTo>
                  <a:pt x="6696075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7795" y="2910839"/>
            <a:ext cx="4286250" cy="0"/>
          </a:xfrm>
          <a:custGeom>
            <a:avLst/>
            <a:gdLst/>
            <a:ahLst/>
            <a:cxnLst/>
            <a:rect l="l" t="t" r="r" b="b"/>
            <a:pathLst>
              <a:path w="4286250">
                <a:moveTo>
                  <a:pt x="0" y="0"/>
                </a:moveTo>
                <a:lnTo>
                  <a:pt x="4286250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7795" y="3810000"/>
            <a:ext cx="4286250" cy="0"/>
          </a:xfrm>
          <a:custGeom>
            <a:avLst/>
            <a:gdLst/>
            <a:ahLst/>
            <a:cxnLst/>
            <a:rect l="l" t="t" r="r" b="b"/>
            <a:pathLst>
              <a:path w="4286250">
                <a:moveTo>
                  <a:pt x="0" y="0"/>
                </a:moveTo>
                <a:lnTo>
                  <a:pt x="4286250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8635" y="2263139"/>
            <a:ext cx="2352675" cy="0"/>
          </a:xfrm>
          <a:custGeom>
            <a:avLst/>
            <a:gdLst/>
            <a:ahLst/>
            <a:cxnLst/>
            <a:rect l="l" t="t" r="r" b="b"/>
            <a:pathLst>
              <a:path w="2352675">
                <a:moveTo>
                  <a:pt x="0" y="0"/>
                </a:moveTo>
                <a:lnTo>
                  <a:pt x="2352674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236" y="2263139"/>
            <a:ext cx="3263265" cy="0"/>
          </a:xfrm>
          <a:custGeom>
            <a:avLst/>
            <a:gdLst/>
            <a:ahLst/>
            <a:cxnLst/>
            <a:rect l="l" t="t" r="r" b="b"/>
            <a:pathLst>
              <a:path w="3263265">
                <a:moveTo>
                  <a:pt x="0" y="0"/>
                </a:moveTo>
                <a:lnTo>
                  <a:pt x="3262884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236" y="2011679"/>
            <a:ext cx="6696075" cy="0"/>
          </a:xfrm>
          <a:custGeom>
            <a:avLst/>
            <a:gdLst/>
            <a:ahLst/>
            <a:cxnLst/>
            <a:rect l="l" t="t" r="r" b="b"/>
            <a:pathLst>
              <a:path w="6696075">
                <a:moveTo>
                  <a:pt x="0" y="0"/>
                </a:moveTo>
                <a:lnTo>
                  <a:pt x="6696075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96284" y="2120212"/>
            <a:ext cx="228600" cy="1639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538235"/>
                </a:solidFill>
                <a:latin typeface="Calibri"/>
                <a:cs typeface="Calibri"/>
              </a:rPr>
              <a:t>Bénéfice</a:t>
            </a:r>
            <a:r>
              <a:rPr sz="1600" spc="-2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38235"/>
                </a:solidFill>
                <a:latin typeface="Calibri"/>
                <a:cs typeface="Calibri"/>
              </a:rPr>
              <a:t>disponible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0848" y="2585684"/>
            <a:ext cx="228600" cy="3085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spc="-20" dirty="0">
                <a:latin typeface="Calibri"/>
                <a:cs typeface="Calibri"/>
              </a:rPr>
              <a:t>Valeur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20" dirty="0">
                <a:latin typeface="Calibri"/>
                <a:cs typeface="Calibri"/>
              </a:rPr>
              <a:t>l’énergie </a:t>
            </a:r>
            <a:r>
              <a:rPr sz="1600" spc="-5" dirty="0">
                <a:latin typeface="Calibri"/>
                <a:cs typeface="Calibri"/>
              </a:rPr>
              <a:t>au prix du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marché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8655" y="2168651"/>
            <a:ext cx="190500" cy="3792854"/>
          </a:xfrm>
          <a:custGeom>
            <a:avLst/>
            <a:gdLst/>
            <a:ahLst/>
            <a:cxnLst/>
            <a:rect l="l" t="t" r="r" b="b"/>
            <a:pathLst>
              <a:path w="190500" h="3792854">
                <a:moveTo>
                  <a:pt x="114300" y="3621087"/>
                </a:moveTo>
                <a:lnTo>
                  <a:pt x="114300" y="3697287"/>
                </a:lnTo>
                <a:lnTo>
                  <a:pt x="0" y="3697287"/>
                </a:lnTo>
                <a:lnTo>
                  <a:pt x="95250" y="3792537"/>
                </a:lnTo>
                <a:lnTo>
                  <a:pt x="190500" y="3697287"/>
                </a:lnTo>
                <a:lnTo>
                  <a:pt x="76200" y="3697287"/>
                </a:lnTo>
                <a:lnTo>
                  <a:pt x="76200" y="3621087"/>
                </a:lnTo>
                <a:lnTo>
                  <a:pt x="114300" y="3621087"/>
                </a:lnTo>
                <a:close/>
              </a:path>
              <a:path w="190500" h="3792854">
                <a:moveTo>
                  <a:pt x="95250" y="3602037"/>
                </a:moveTo>
                <a:lnTo>
                  <a:pt x="76200" y="3621087"/>
                </a:lnTo>
                <a:lnTo>
                  <a:pt x="76200" y="3697287"/>
                </a:lnTo>
                <a:lnTo>
                  <a:pt x="114300" y="3697287"/>
                </a:lnTo>
                <a:lnTo>
                  <a:pt x="114300" y="3621087"/>
                </a:lnTo>
                <a:lnTo>
                  <a:pt x="95250" y="3602037"/>
                </a:lnTo>
                <a:close/>
              </a:path>
              <a:path w="190500" h="3792854">
                <a:moveTo>
                  <a:pt x="76200" y="171450"/>
                </a:moveTo>
                <a:lnTo>
                  <a:pt x="76200" y="3621087"/>
                </a:lnTo>
                <a:lnTo>
                  <a:pt x="95250" y="3602037"/>
                </a:lnTo>
                <a:lnTo>
                  <a:pt x="114300" y="3602037"/>
                </a:lnTo>
                <a:lnTo>
                  <a:pt x="114300" y="190500"/>
                </a:lnTo>
                <a:lnTo>
                  <a:pt x="95250" y="190500"/>
                </a:lnTo>
                <a:lnTo>
                  <a:pt x="76200" y="171450"/>
                </a:lnTo>
                <a:close/>
              </a:path>
              <a:path w="190500" h="3792854">
                <a:moveTo>
                  <a:pt x="114300" y="3602037"/>
                </a:moveTo>
                <a:lnTo>
                  <a:pt x="95250" y="3602037"/>
                </a:lnTo>
                <a:lnTo>
                  <a:pt x="114300" y="3621087"/>
                </a:lnTo>
                <a:lnTo>
                  <a:pt x="114300" y="3602037"/>
                </a:lnTo>
                <a:close/>
              </a:path>
              <a:path w="190500" h="3792854">
                <a:moveTo>
                  <a:pt x="114300" y="95250"/>
                </a:moveTo>
                <a:lnTo>
                  <a:pt x="76200" y="95250"/>
                </a:lnTo>
                <a:lnTo>
                  <a:pt x="76200" y="171450"/>
                </a:lnTo>
                <a:lnTo>
                  <a:pt x="95250" y="190500"/>
                </a:lnTo>
                <a:lnTo>
                  <a:pt x="114300" y="171450"/>
                </a:lnTo>
                <a:lnTo>
                  <a:pt x="114300" y="95250"/>
                </a:lnTo>
                <a:close/>
              </a:path>
              <a:path w="190500" h="3792854">
                <a:moveTo>
                  <a:pt x="114300" y="171450"/>
                </a:moveTo>
                <a:lnTo>
                  <a:pt x="95250" y="190500"/>
                </a:lnTo>
                <a:lnTo>
                  <a:pt x="114300" y="190500"/>
                </a:lnTo>
                <a:lnTo>
                  <a:pt x="114300" y="171450"/>
                </a:lnTo>
                <a:close/>
              </a:path>
              <a:path w="190500" h="3792854">
                <a:moveTo>
                  <a:pt x="95250" y="0"/>
                </a:moveTo>
                <a:lnTo>
                  <a:pt x="0" y="95250"/>
                </a:lnTo>
                <a:lnTo>
                  <a:pt x="76200" y="171450"/>
                </a:lnTo>
                <a:lnTo>
                  <a:pt x="7620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  <a:path w="190500" h="3792854">
                <a:moveTo>
                  <a:pt x="190500" y="95250"/>
                </a:moveTo>
                <a:lnTo>
                  <a:pt x="114300" y="95250"/>
                </a:lnTo>
                <a:lnTo>
                  <a:pt x="114300" y="171450"/>
                </a:lnTo>
                <a:lnTo>
                  <a:pt x="19050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9993" y="953515"/>
            <a:ext cx="829881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C1C23"/>
                </a:solidFill>
                <a:latin typeface="Calibri"/>
                <a:cs typeface="Calibri"/>
              </a:rPr>
              <a:t>RENTE DE </a:t>
            </a:r>
            <a:r>
              <a:rPr sz="1800" spc="-10" dirty="0">
                <a:solidFill>
                  <a:srgbClr val="EC1C23"/>
                </a:solidFill>
                <a:latin typeface="Calibri"/>
                <a:cs typeface="Calibri"/>
              </a:rPr>
              <a:t>RESSOURCES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ANNUELLE – </a:t>
            </a:r>
            <a:r>
              <a:rPr sz="1800" spc="-20" dirty="0">
                <a:solidFill>
                  <a:srgbClr val="EC1C23"/>
                </a:solidFill>
                <a:latin typeface="Calibri"/>
                <a:cs typeface="Calibri"/>
              </a:rPr>
              <a:t>S</a:t>
            </a:r>
            <a:r>
              <a:rPr sz="1450" spc="-20" dirty="0">
                <a:solidFill>
                  <a:srgbClr val="EC1C23"/>
                </a:solidFill>
                <a:latin typeface="Calibri"/>
                <a:cs typeface="Calibri"/>
              </a:rPr>
              <a:t>IMULATION </a:t>
            </a:r>
            <a:r>
              <a:rPr sz="1450" spc="-10" dirty="0">
                <a:solidFill>
                  <a:srgbClr val="EC1C23"/>
                </a:solidFill>
                <a:latin typeface="Calibri"/>
                <a:cs typeface="Calibri"/>
              </a:rPr>
              <a:t>EXERCICE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2021 </a:t>
            </a:r>
            <a:r>
              <a:rPr sz="1450" spc="-10" dirty="0">
                <a:solidFill>
                  <a:srgbClr val="EC1C23"/>
                </a:solidFill>
                <a:latin typeface="Calibri"/>
                <a:cs typeface="Calibri"/>
              </a:rPr>
              <a:t>POUR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10 % </a:t>
            </a:r>
            <a:r>
              <a:rPr sz="1450" spc="-10" dirty="0">
                <a:solidFill>
                  <a:srgbClr val="EC1C23"/>
                </a:solidFill>
                <a:latin typeface="Calibri"/>
                <a:cs typeface="Calibri"/>
              </a:rPr>
              <a:t>DE</a:t>
            </a:r>
            <a:r>
              <a:rPr sz="1450" spc="65" dirty="0">
                <a:solidFill>
                  <a:srgbClr val="EC1C23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EC1C23"/>
                </a:solidFill>
                <a:latin typeface="Calibri"/>
                <a:cs typeface="Calibri"/>
              </a:rPr>
              <a:t>CAPITAL</a:t>
            </a:r>
            <a:r>
              <a:rPr sz="1800" spc="-20" dirty="0">
                <a:solidFill>
                  <a:srgbClr val="EC1C23"/>
                </a:solidFill>
                <a:latin typeface="Calibri"/>
                <a:cs typeface="Calibri"/>
              </a:rPr>
              <a:t>-</a:t>
            </a:r>
            <a:r>
              <a:rPr sz="1450" spc="-20" dirty="0">
                <a:solidFill>
                  <a:srgbClr val="EC1C23"/>
                </a:solidFill>
                <a:latin typeface="Calibri"/>
                <a:cs typeface="Calibri"/>
              </a:rPr>
              <a:t>ACTIONS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R="669290" algn="ctr">
              <a:lnSpc>
                <a:spcPct val="100000"/>
              </a:lnSpc>
            </a:pP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Offre</a:t>
            </a:r>
            <a:r>
              <a:rPr sz="1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Alpiq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8120" y="3810000"/>
            <a:ext cx="1080770" cy="2056130"/>
          </a:xfrm>
          <a:prstGeom prst="rect">
            <a:avLst/>
          </a:prstGeom>
          <a:solidFill>
            <a:srgbClr val="2E5496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  <a:spcBef>
                <a:spcPts val="107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Coûts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  <a:p>
            <a:pPr marL="19748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8120" y="2910839"/>
            <a:ext cx="1080770" cy="899160"/>
          </a:xfrm>
          <a:prstGeom prst="rect">
            <a:avLst/>
          </a:prstGeom>
          <a:solidFill>
            <a:srgbClr val="E1EFD9"/>
          </a:solidFill>
          <a:ln w="12192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88595" marR="98425" indent="-8382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50 %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bénéfice  (part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Alpiq)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8120" y="2011679"/>
            <a:ext cx="1080770" cy="899160"/>
          </a:xfrm>
          <a:prstGeom prst="rect">
            <a:avLst/>
          </a:prstGeom>
          <a:solidFill>
            <a:srgbClr val="6FAC46"/>
          </a:solidFill>
          <a:ln w="12192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267970" marR="98425" indent="-16319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50 %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bénéfice  (part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CC)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83864" y="1917192"/>
            <a:ext cx="190500" cy="1986280"/>
          </a:xfrm>
          <a:custGeom>
            <a:avLst/>
            <a:gdLst/>
            <a:ahLst/>
            <a:cxnLst/>
            <a:rect l="l" t="t" r="r" b="b"/>
            <a:pathLst>
              <a:path w="190500" h="1986279">
                <a:moveTo>
                  <a:pt x="114300" y="1814449"/>
                </a:moveTo>
                <a:lnTo>
                  <a:pt x="114300" y="1890649"/>
                </a:lnTo>
                <a:lnTo>
                  <a:pt x="0" y="1890649"/>
                </a:lnTo>
                <a:lnTo>
                  <a:pt x="95250" y="1985899"/>
                </a:lnTo>
                <a:lnTo>
                  <a:pt x="190500" y="1890649"/>
                </a:lnTo>
                <a:lnTo>
                  <a:pt x="76200" y="1890649"/>
                </a:lnTo>
                <a:lnTo>
                  <a:pt x="76200" y="1814449"/>
                </a:lnTo>
                <a:lnTo>
                  <a:pt x="114300" y="1814449"/>
                </a:lnTo>
                <a:close/>
              </a:path>
              <a:path w="190500" h="1986279">
                <a:moveTo>
                  <a:pt x="95250" y="1795399"/>
                </a:moveTo>
                <a:lnTo>
                  <a:pt x="76200" y="1814449"/>
                </a:lnTo>
                <a:lnTo>
                  <a:pt x="76200" y="1890649"/>
                </a:lnTo>
                <a:lnTo>
                  <a:pt x="114300" y="1890649"/>
                </a:lnTo>
                <a:lnTo>
                  <a:pt x="114300" y="1814449"/>
                </a:lnTo>
                <a:lnTo>
                  <a:pt x="95250" y="1795399"/>
                </a:lnTo>
                <a:close/>
              </a:path>
              <a:path w="190500" h="1986279">
                <a:moveTo>
                  <a:pt x="76200" y="171450"/>
                </a:moveTo>
                <a:lnTo>
                  <a:pt x="76200" y="1814449"/>
                </a:lnTo>
                <a:lnTo>
                  <a:pt x="95250" y="1795399"/>
                </a:lnTo>
                <a:lnTo>
                  <a:pt x="114300" y="1795399"/>
                </a:lnTo>
                <a:lnTo>
                  <a:pt x="114300" y="190500"/>
                </a:lnTo>
                <a:lnTo>
                  <a:pt x="95250" y="190500"/>
                </a:lnTo>
                <a:lnTo>
                  <a:pt x="76200" y="171450"/>
                </a:lnTo>
                <a:close/>
              </a:path>
              <a:path w="190500" h="1986279">
                <a:moveTo>
                  <a:pt x="114300" y="1795399"/>
                </a:moveTo>
                <a:lnTo>
                  <a:pt x="95250" y="1795399"/>
                </a:lnTo>
                <a:lnTo>
                  <a:pt x="114300" y="1814449"/>
                </a:lnTo>
                <a:lnTo>
                  <a:pt x="114300" y="1795399"/>
                </a:lnTo>
                <a:close/>
              </a:path>
              <a:path w="190500" h="1986279">
                <a:moveTo>
                  <a:pt x="114300" y="95250"/>
                </a:moveTo>
                <a:lnTo>
                  <a:pt x="76200" y="95250"/>
                </a:lnTo>
                <a:lnTo>
                  <a:pt x="76200" y="171450"/>
                </a:lnTo>
                <a:lnTo>
                  <a:pt x="95250" y="190500"/>
                </a:lnTo>
                <a:lnTo>
                  <a:pt x="114299" y="171450"/>
                </a:lnTo>
                <a:lnTo>
                  <a:pt x="114300" y="95250"/>
                </a:lnTo>
                <a:close/>
              </a:path>
              <a:path w="190500" h="1986279">
                <a:moveTo>
                  <a:pt x="114300" y="171450"/>
                </a:moveTo>
                <a:lnTo>
                  <a:pt x="95250" y="190500"/>
                </a:lnTo>
                <a:lnTo>
                  <a:pt x="114300" y="190500"/>
                </a:lnTo>
                <a:lnTo>
                  <a:pt x="114300" y="171450"/>
                </a:lnTo>
                <a:close/>
              </a:path>
              <a:path w="190500" h="1986279">
                <a:moveTo>
                  <a:pt x="95250" y="0"/>
                </a:moveTo>
                <a:lnTo>
                  <a:pt x="0" y="95250"/>
                </a:lnTo>
                <a:lnTo>
                  <a:pt x="76200" y="171450"/>
                </a:lnTo>
                <a:lnTo>
                  <a:pt x="7620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  <a:path w="190500" h="1986279">
                <a:moveTo>
                  <a:pt x="190500" y="95250"/>
                </a:moveTo>
                <a:lnTo>
                  <a:pt x="114300" y="95250"/>
                </a:lnTo>
                <a:lnTo>
                  <a:pt x="114300" y="171450"/>
                </a:lnTo>
                <a:lnTo>
                  <a:pt x="190500" y="9525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8655" y="1917192"/>
            <a:ext cx="190500" cy="443230"/>
          </a:xfrm>
          <a:custGeom>
            <a:avLst/>
            <a:gdLst/>
            <a:ahLst/>
            <a:cxnLst/>
            <a:rect l="l" t="t" r="r" b="b"/>
            <a:pathLst>
              <a:path w="190500" h="443230">
                <a:moveTo>
                  <a:pt x="114300" y="271399"/>
                </a:moveTo>
                <a:lnTo>
                  <a:pt x="114300" y="347599"/>
                </a:lnTo>
                <a:lnTo>
                  <a:pt x="0" y="347599"/>
                </a:lnTo>
                <a:lnTo>
                  <a:pt x="95250" y="442849"/>
                </a:lnTo>
                <a:lnTo>
                  <a:pt x="190500" y="347599"/>
                </a:lnTo>
                <a:lnTo>
                  <a:pt x="76200" y="347599"/>
                </a:lnTo>
                <a:lnTo>
                  <a:pt x="76200" y="271399"/>
                </a:lnTo>
                <a:lnTo>
                  <a:pt x="114300" y="271399"/>
                </a:lnTo>
                <a:close/>
              </a:path>
              <a:path w="190500" h="443230">
                <a:moveTo>
                  <a:pt x="95250" y="252349"/>
                </a:moveTo>
                <a:lnTo>
                  <a:pt x="76200" y="271399"/>
                </a:lnTo>
                <a:lnTo>
                  <a:pt x="76200" y="347599"/>
                </a:lnTo>
                <a:lnTo>
                  <a:pt x="114300" y="347599"/>
                </a:lnTo>
                <a:lnTo>
                  <a:pt x="114300" y="271399"/>
                </a:lnTo>
                <a:lnTo>
                  <a:pt x="95250" y="252349"/>
                </a:lnTo>
                <a:close/>
              </a:path>
              <a:path w="190500" h="443230">
                <a:moveTo>
                  <a:pt x="76200" y="171450"/>
                </a:moveTo>
                <a:lnTo>
                  <a:pt x="76200" y="271399"/>
                </a:lnTo>
                <a:lnTo>
                  <a:pt x="95250" y="252349"/>
                </a:lnTo>
                <a:lnTo>
                  <a:pt x="114300" y="252349"/>
                </a:lnTo>
                <a:lnTo>
                  <a:pt x="114300" y="190500"/>
                </a:lnTo>
                <a:lnTo>
                  <a:pt x="95250" y="190500"/>
                </a:lnTo>
                <a:lnTo>
                  <a:pt x="76200" y="171450"/>
                </a:lnTo>
                <a:close/>
              </a:path>
              <a:path w="190500" h="443230">
                <a:moveTo>
                  <a:pt x="114300" y="252349"/>
                </a:moveTo>
                <a:lnTo>
                  <a:pt x="95250" y="252349"/>
                </a:lnTo>
                <a:lnTo>
                  <a:pt x="114300" y="271399"/>
                </a:lnTo>
                <a:lnTo>
                  <a:pt x="114300" y="252349"/>
                </a:lnTo>
                <a:close/>
              </a:path>
              <a:path w="190500" h="443230">
                <a:moveTo>
                  <a:pt x="114300" y="95250"/>
                </a:moveTo>
                <a:lnTo>
                  <a:pt x="76200" y="95250"/>
                </a:lnTo>
                <a:lnTo>
                  <a:pt x="76200" y="171450"/>
                </a:lnTo>
                <a:lnTo>
                  <a:pt x="95250" y="190500"/>
                </a:lnTo>
                <a:lnTo>
                  <a:pt x="114300" y="171450"/>
                </a:lnTo>
                <a:lnTo>
                  <a:pt x="114300" y="95250"/>
                </a:lnTo>
                <a:close/>
              </a:path>
              <a:path w="190500" h="443230">
                <a:moveTo>
                  <a:pt x="114300" y="171450"/>
                </a:moveTo>
                <a:lnTo>
                  <a:pt x="95250" y="190500"/>
                </a:lnTo>
                <a:lnTo>
                  <a:pt x="114300" y="190500"/>
                </a:lnTo>
                <a:lnTo>
                  <a:pt x="114300" y="171450"/>
                </a:lnTo>
                <a:close/>
              </a:path>
              <a:path w="190500" h="443230">
                <a:moveTo>
                  <a:pt x="95250" y="0"/>
                </a:moveTo>
                <a:lnTo>
                  <a:pt x="0" y="95250"/>
                </a:lnTo>
                <a:lnTo>
                  <a:pt x="76200" y="171450"/>
                </a:lnTo>
                <a:lnTo>
                  <a:pt x="7620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  <a:path w="190500" h="443230">
                <a:moveTo>
                  <a:pt x="190500" y="95250"/>
                </a:moveTo>
                <a:lnTo>
                  <a:pt x="114300" y="95250"/>
                </a:lnTo>
                <a:lnTo>
                  <a:pt x="114300" y="171450"/>
                </a:lnTo>
                <a:lnTo>
                  <a:pt x="19050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36752" y="1978533"/>
            <a:ext cx="471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ara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ie</a:t>
            </a:r>
            <a:r>
              <a:rPr sz="900" dirty="0">
                <a:latin typeface="Calibri"/>
                <a:cs typeface="Calibri"/>
              </a:rPr>
              <a:t>s  </a:t>
            </a:r>
            <a:r>
              <a:rPr sz="900" spc="-5" dirty="0">
                <a:latin typeface="Calibri"/>
                <a:cs typeface="Calibri"/>
              </a:rPr>
              <a:t>d’origine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33973" y="6011900"/>
            <a:ext cx="39433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b="1" i="1" spc="-5" dirty="0">
                <a:latin typeface="Calibri"/>
                <a:cs typeface="Calibri"/>
              </a:rPr>
              <a:t>Remarque </a:t>
            </a:r>
            <a:r>
              <a:rPr sz="900" b="1" i="1" dirty="0">
                <a:latin typeface="Calibri"/>
                <a:cs typeface="Calibri"/>
              </a:rPr>
              <a:t>: </a:t>
            </a:r>
            <a:r>
              <a:rPr sz="900" i="1" spc="-5" dirty="0">
                <a:latin typeface="Calibri"/>
                <a:cs typeface="Calibri"/>
              </a:rPr>
              <a:t>il s’agit </a:t>
            </a:r>
            <a:r>
              <a:rPr sz="900" i="1" dirty="0">
                <a:latin typeface="Calibri"/>
                <a:cs typeface="Calibri"/>
              </a:rPr>
              <a:t>d’un </a:t>
            </a:r>
            <a:r>
              <a:rPr sz="900" i="1" spc="-5" dirty="0">
                <a:latin typeface="Calibri"/>
                <a:cs typeface="Calibri"/>
              </a:rPr>
              <a:t>schéma </a:t>
            </a:r>
            <a:r>
              <a:rPr sz="900" i="1" dirty="0">
                <a:latin typeface="Calibri"/>
                <a:cs typeface="Calibri"/>
              </a:rPr>
              <a:t>de </a:t>
            </a:r>
            <a:r>
              <a:rPr sz="900" i="1" spc="-5" dirty="0">
                <a:latin typeface="Calibri"/>
                <a:cs typeface="Calibri"/>
              </a:rPr>
              <a:t>principe, les proportions </a:t>
            </a:r>
            <a:r>
              <a:rPr sz="900" i="1" dirty="0">
                <a:latin typeface="Calibri"/>
                <a:cs typeface="Calibri"/>
              </a:rPr>
              <a:t>ne </a:t>
            </a:r>
            <a:r>
              <a:rPr sz="900" i="1" spc="-5" dirty="0">
                <a:latin typeface="Calibri"/>
                <a:cs typeface="Calibri"/>
              </a:rPr>
              <a:t>sont </a:t>
            </a:r>
            <a:r>
              <a:rPr sz="900" i="1" dirty="0">
                <a:latin typeface="Calibri"/>
                <a:cs typeface="Calibri"/>
              </a:rPr>
              <a:t>pas</a:t>
            </a:r>
            <a:r>
              <a:rPr sz="900" i="1" spc="-4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respectées.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54333" y="6149975"/>
            <a:ext cx="716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Calibri"/>
                <a:cs typeface="Calibri"/>
              </a:rPr>
              <a:t>09.07.2024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61617" y="6473444"/>
            <a:ext cx="3436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© 2024 / </a:t>
            </a:r>
            <a:r>
              <a:rPr sz="1200" spc="-5" dirty="0">
                <a:latin typeface="Calibri"/>
                <a:cs typeface="Calibri"/>
              </a:rPr>
              <a:t>CIR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Commission Intercommunale </a:t>
            </a:r>
            <a:r>
              <a:rPr sz="1200" dirty="0">
                <a:latin typeface="Calibri"/>
                <a:cs typeface="Calibri"/>
              </a:rPr>
              <a:t>du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Retour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29173" y="4727194"/>
            <a:ext cx="922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495" algn="l"/>
              </a:tabLst>
            </a:pPr>
            <a:r>
              <a:rPr sz="1200" b="1" spc="-5" dirty="0">
                <a:latin typeface="Calibri"/>
                <a:cs typeface="Calibri"/>
              </a:rPr>
              <a:t>CH</a:t>
            </a:r>
            <a:r>
              <a:rPr sz="1200" b="1" dirty="0">
                <a:latin typeface="Calibri"/>
                <a:cs typeface="Calibri"/>
              </a:rPr>
              <a:t>F	4</a:t>
            </a:r>
            <a:r>
              <a:rPr sz="1200" b="1" spc="5" dirty="0">
                <a:latin typeface="Calibri"/>
                <a:cs typeface="Calibri"/>
              </a:rPr>
              <a:t>5</a:t>
            </a:r>
            <a:r>
              <a:rPr sz="1200" b="1" dirty="0">
                <a:latin typeface="Calibri"/>
                <a:cs typeface="Calibri"/>
              </a:rPr>
              <a:t>1</a:t>
            </a:r>
            <a:r>
              <a:rPr sz="1200" b="1" spc="5" dirty="0">
                <a:latin typeface="Calibri"/>
                <a:cs typeface="Calibri"/>
              </a:rPr>
              <a:t>’</a:t>
            </a:r>
            <a:r>
              <a:rPr sz="1200" b="1" dirty="0">
                <a:latin typeface="Calibri"/>
                <a:cs typeface="Calibri"/>
              </a:rPr>
              <a:t>7</a:t>
            </a:r>
            <a:r>
              <a:rPr sz="1200" b="1" spc="5" dirty="0">
                <a:latin typeface="Calibri"/>
                <a:cs typeface="Calibri"/>
              </a:rPr>
              <a:t>0</a:t>
            </a:r>
            <a:r>
              <a:rPr sz="1200" b="1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9173" y="3247390"/>
            <a:ext cx="922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495" algn="l"/>
              </a:tabLst>
            </a:pPr>
            <a:r>
              <a:rPr sz="1200" b="1" spc="-5" dirty="0">
                <a:latin typeface="Calibri"/>
                <a:cs typeface="Calibri"/>
              </a:rPr>
              <a:t>CH</a:t>
            </a:r>
            <a:r>
              <a:rPr sz="1200" b="1" dirty="0">
                <a:latin typeface="Calibri"/>
                <a:cs typeface="Calibri"/>
              </a:rPr>
              <a:t>F	4</a:t>
            </a:r>
            <a:r>
              <a:rPr sz="1200" b="1" spc="5" dirty="0">
                <a:latin typeface="Calibri"/>
                <a:cs typeface="Calibri"/>
              </a:rPr>
              <a:t>5</a:t>
            </a:r>
            <a:r>
              <a:rPr sz="1200" b="1" dirty="0">
                <a:latin typeface="Calibri"/>
                <a:cs typeface="Calibri"/>
              </a:rPr>
              <a:t>4</a:t>
            </a:r>
            <a:r>
              <a:rPr sz="1200" b="1" spc="5" dirty="0">
                <a:latin typeface="Calibri"/>
                <a:cs typeface="Calibri"/>
              </a:rPr>
              <a:t>’</a:t>
            </a:r>
            <a:r>
              <a:rPr sz="1200" b="1" dirty="0">
                <a:latin typeface="Calibri"/>
                <a:cs typeface="Calibri"/>
              </a:rPr>
              <a:t>5</a:t>
            </a:r>
            <a:r>
              <a:rPr sz="1200" b="1" spc="5" dirty="0">
                <a:latin typeface="Calibri"/>
                <a:cs typeface="Calibri"/>
              </a:rPr>
              <a:t>0</a:t>
            </a:r>
            <a:r>
              <a:rPr sz="1200" b="1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50179" y="2333244"/>
            <a:ext cx="1089660" cy="279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  <a:tabLst>
                <a:tab pos="483234" algn="l"/>
              </a:tabLst>
            </a:pPr>
            <a:r>
              <a:rPr sz="1200" b="1" spc="-5" dirty="0">
                <a:latin typeface="Calibri"/>
                <a:cs typeface="Calibri"/>
              </a:rPr>
              <a:t>CHF	</a:t>
            </a:r>
            <a:r>
              <a:rPr sz="1200" b="1" dirty="0">
                <a:latin typeface="Calibri"/>
                <a:cs typeface="Calibri"/>
              </a:rPr>
              <a:t>454’500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4293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55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550" b="0" i="0" spc="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5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236" y="5865876"/>
            <a:ext cx="9371330" cy="0"/>
          </a:xfrm>
          <a:custGeom>
            <a:avLst/>
            <a:gdLst/>
            <a:ahLst/>
            <a:cxnLst/>
            <a:rect l="l" t="t" r="r" b="b"/>
            <a:pathLst>
              <a:path w="9371330">
                <a:moveTo>
                  <a:pt x="0" y="0"/>
                </a:moveTo>
                <a:lnTo>
                  <a:pt x="9370949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52444" y="4709159"/>
            <a:ext cx="6562725" cy="0"/>
          </a:xfrm>
          <a:custGeom>
            <a:avLst/>
            <a:gdLst/>
            <a:ahLst/>
            <a:cxnLst/>
            <a:rect l="l" t="t" r="r" b="b"/>
            <a:pathLst>
              <a:path w="6562725">
                <a:moveTo>
                  <a:pt x="0" y="0"/>
                </a:moveTo>
                <a:lnTo>
                  <a:pt x="6562725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2139" y="4215384"/>
            <a:ext cx="4314825" cy="0"/>
          </a:xfrm>
          <a:custGeom>
            <a:avLst/>
            <a:gdLst/>
            <a:ahLst/>
            <a:cxnLst/>
            <a:rect l="l" t="t" r="r" b="b"/>
            <a:pathLst>
              <a:path w="4314825">
                <a:moveTo>
                  <a:pt x="0" y="0"/>
                </a:moveTo>
                <a:lnTo>
                  <a:pt x="4314825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9993" y="953515"/>
            <a:ext cx="8336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C1C23"/>
                </a:solidFill>
                <a:latin typeface="Calibri"/>
                <a:cs typeface="Calibri"/>
              </a:rPr>
              <a:t>RENTE DE </a:t>
            </a:r>
            <a:r>
              <a:rPr sz="1800" spc="-10" dirty="0">
                <a:solidFill>
                  <a:srgbClr val="EC1C23"/>
                </a:solidFill>
                <a:latin typeface="Calibri"/>
                <a:cs typeface="Calibri"/>
              </a:rPr>
              <a:t>RESSOURCES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ANNUELLE</a:t>
            </a:r>
            <a:r>
              <a:rPr sz="1800" spc="340" dirty="0">
                <a:solidFill>
                  <a:srgbClr val="EC1C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– </a:t>
            </a:r>
            <a:r>
              <a:rPr sz="1800" spc="-20" dirty="0">
                <a:solidFill>
                  <a:srgbClr val="EC1C23"/>
                </a:solidFill>
                <a:latin typeface="Calibri"/>
                <a:cs typeface="Calibri"/>
              </a:rPr>
              <a:t>S</a:t>
            </a:r>
            <a:r>
              <a:rPr sz="1450" spc="-20" dirty="0">
                <a:solidFill>
                  <a:srgbClr val="EC1C23"/>
                </a:solidFill>
                <a:latin typeface="Calibri"/>
                <a:cs typeface="Calibri"/>
              </a:rPr>
              <a:t>IMULATION </a:t>
            </a:r>
            <a:r>
              <a:rPr sz="1450" spc="-10" dirty="0">
                <a:solidFill>
                  <a:srgbClr val="EC1C23"/>
                </a:solidFill>
                <a:latin typeface="Calibri"/>
                <a:cs typeface="Calibri"/>
              </a:rPr>
              <a:t>DU CUMUL DE LA RENTE DE RESSOURCE </a:t>
            </a:r>
            <a:r>
              <a:rPr sz="1800" spc="-5" dirty="0">
                <a:solidFill>
                  <a:srgbClr val="EC1C23"/>
                </a:solidFill>
                <a:latin typeface="Calibri"/>
                <a:cs typeface="Calibri"/>
              </a:rPr>
              <a:t>2019-21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45395" y="2537460"/>
            <a:ext cx="1320165" cy="2774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5"/>
              </a:spcBef>
              <a:tabLst>
                <a:tab pos="484505" algn="l"/>
              </a:tabLst>
            </a:pPr>
            <a:r>
              <a:rPr sz="1200" b="1" spc="-5" dirty="0">
                <a:latin typeface="Calibri"/>
                <a:cs typeface="Calibri"/>
              </a:rPr>
              <a:t>CHF	</a:t>
            </a:r>
            <a:r>
              <a:rPr sz="1200" b="1" dirty="0">
                <a:latin typeface="Calibri"/>
                <a:cs typeface="Calibri"/>
              </a:rPr>
              <a:t>454’500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4293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55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550" b="0" i="0" spc="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08632" y="4215384"/>
            <a:ext cx="1080770" cy="1640205"/>
          </a:xfrm>
          <a:custGeom>
            <a:avLst/>
            <a:gdLst/>
            <a:ahLst/>
            <a:cxnLst/>
            <a:rect l="l" t="t" r="r" b="b"/>
            <a:pathLst>
              <a:path w="1080770" h="1640204">
                <a:moveTo>
                  <a:pt x="0" y="1639824"/>
                </a:moveTo>
                <a:lnTo>
                  <a:pt x="1080516" y="1639824"/>
                </a:lnTo>
                <a:lnTo>
                  <a:pt x="1080516" y="0"/>
                </a:lnTo>
                <a:lnTo>
                  <a:pt x="0" y="0"/>
                </a:lnTo>
                <a:lnTo>
                  <a:pt x="0" y="163982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14727" y="4221479"/>
            <a:ext cx="1068705" cy="1633220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50 %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bénéfice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(part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CC)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33973" y="6011900"/>
            <a:ext cx="39433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b="1" i="1" spc="-5" dirty="0">
                <a:latin typeface="Calibri"/>
                <a:cs typeface="Calibri"/>
              </a:rPr>
              <a:t>Remarque </a:t>
            </a:r>
            <a:r>
              <a:rPr sz="900" b="1" i="1" dirty="0">
                <a:latin typeface="Calibri"/>
                <a:cs typeface="Calibri"/>
              </a:rPr>
              <a:t>: </a:t>
            </a:r>
            <a:r>
              <a:rPr sz="900" i="1" spc="-5" dirty="0">
                <a:latin typeface="Calibri"/>
                <a:cs typeface="Calibri"/>
              </a:rPr>
              <a:t>il s’agit </a:t>
            </a:r>
            <a:r>
              <a:rPr sz="900" i="1" dirty="0">
                <a:latin typeface="Calibri"/>
                <a:cs typeface="Calibri"/>
              </a:rPr>
              <a:t>d’un </a:t>
            </a:r>
            <a:r>
              <a:rPr sz="900" i="1" spc="-5" dirty="0">
                <a:latin typeface="Calibri"/>
                <a:cs typeface="Calibri"/>
              </a:rPr>
              <a:t>schéma </a:t>
            </a:r>
            <a:r>
              <a:rPr sz="900" i="1" dirty="0">
                <a:latin typeface="Calibri"/>
                <a:cs typeface="Calibri"/>
              </a:rPr>
              <a:t>de </a:t>
            </a:r>
            <a:r>
              <a:rPr sz="900" i="1" spc="-5" dirty="0">
                <a:latin typeface="Calibri"/>
                <a:cs typeface="Calibri"/>
              </a:rPr>
              <a:t>principe, les proportions </a:t>
            </a:r>
            <a:r>
              <a:rPr sz="900" i="1" dirty="0">
                <a:latin typeface="Calibri"/>
                <a:cs typeface="Calibri"/>
              </a:rPr>
              <a:t>ne </a:t>
            </a:r>
            <a:r>
              <a:rPr sz="900" i="1" spc="-5" dirty="0">
                <a:latin typeface="Calibri"/>
                <a:cs typeface="Calibri"/>
              </a:rPr>
              <a:t>sont </a:t>
            </a:r>
            <a:r>
              <a:rPr sz="900" i="1" dirty="0">
                <a:latin typeface="Calibri"/>
                <a:cs typeface="Calibri"/>
              </a:rPr>
              <a:t>pas</a:t>
            </a:r>
            <a:r>
              <a:rPr sz="900" i="1" spc="-4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respectées.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54333" y="6149975"/>
            <a:ext cx="716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Calibri"/>
                <a:cs typeface="Calibri"/>
              </a:rPr>
              <a:t>09.07.2024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61617" y="6473444"/>
            <a:ext cx="3436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© 2024 / </a:t>
            </a:r>
            <a:r>
              <a:rPr sz="1200" spc="-5" dirty="0">
                <a:latin typeface="Calibri"/>
                <a:cs typeface="Calibri"/>
              </a:rPr>
              <a:t>CIR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Commission Intercommunale </a:t>
            </a:r>
            <a:r>
              <a:rPr sz="1200" dirty="0">
                <a:latin typeface="Calibri"/>
                <a:cs typeface="Calibri"/>
              </a:rPr>
              <a:t>du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Retour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8991" y="4215384"/>
            <a:ext cx="1309370" cy="494030"/>
          </a:xfrm>
          <a:prstGeom prst="rect">
            <a:avLst/>
          </a:prstGeom>
          <a:solidFill>
            <a:srgbClr val="FF7070"/>
          </a:solidFill>
          <a:ln w="12192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551815" marR="144145" indent="-401320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50 %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perte</a:t>
            </a:r>
            <a:r>
              <a:rPr sz="1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(part  CC)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4304" y="4334255"/>
            <a:ext cx="1089660" cy="2774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  <a:tabLst>
                <a:tab pos="560705" algn="l"/>
              </a:tabLst>
            </a:pPr>
            <a:r>
              <a:rPr sz="1200" b="1" spc="-5" dirty="0">
                <a:latin typeface="Calibri"/>
                <a:cs typeface="Calibri"/>
              </a:rPr>
              <a:t>CHF	</a:t>
            </a:r>
            <a:r>
              <a:rPr sz="1200" b="1" dirty="0">
                <a:latin typeface="Calibri"/>
                <a:cs typeface="Calibri"/>
              </a:rPr>
              <a:t>43’600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5664" y="4315967"/>
            <a:ext cx="1091565" cy="279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  <a:tabLst>
                <a:tab pos="561975" algn="l"/>
              </a:tabLst>
            </a:pP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CHF	</a:t>
            </a:r>
            <a:r>
              <a:rPr sz="1200" b="1" dirty="0">
                <a:latin typeface="Calibri"/>
                <a:cs typeface="Calibri"/>
              </a:rPr>
              <a:t>15’100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03692" y="2471927"/>
            <a:ext cx="1308100" cy="2237740"/>
          </a:xfrm>
          <a:prstGeom prst="rect">
            <a:avLst/>
          </a:prstGeom>
          <a:solidFill>
            <a:srgbClr val="6FAC46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381635" marR="211454" indent="-16319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50 %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bénéfice  (part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CC)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8991" y="4709159"/>
            <a:ext cx="1309370" cy="495300"/>
          </a:xfrm>
          <a:prstGeom prst="rect">
            <a:avLst/>
          </a:prstGeom>
          <a:solidFill>
            <a:srgbClr val="FF7070"/>
          </a:solidFill>
          <a:ln w="12192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445134" marR="144145" indent="-29464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50 %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perte</a:t>
            </a:r>
            <a:r>
              <a:rPr sz="1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(part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ALPIQ)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73952" y="4829555"/>
            <a:ext cx="1091565" cy="2762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  <a:tabLst>
                <a:tab pos="561340" algn="l"/>
              </a:tabLst>
            </a:pP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CHF	</a:t>
            </a:r>
            <a:r>
              <a:rPr sz="1200" b="1" dirty="0">
                <a:latin typeface="Calibri"/>
                <a:cs typeface="Calibri"/>
              </a:rPr>
              <a:t>15’100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65147" y="1541729"/>
            <a:ext cx="922019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tabLst>
                <a:tab pos="481965" algn="l"/>
              </a:tabLst>
            </a:pPr>
            <a:r>
              <a:rPr sz="1200" b="1" spc="-5" dirty="0">
                <a:latin typeface="Calibri"/>
                <a:cs typeface="Calibri"/>
              </a:rPr>
              <a:t>CH</a:t>
            </a:r>
            <a:r>
              <a:rPr sz="1200" b="1" dirty="0">
                <a:latin typeface="Calibri"/>
                <a:cs typeface="Calibri"/>
              </a:rPr>
              <a:t>F	4</a:t>
            </a:r>
            <a:r>
              <a:rPr sz="1200" b="1" spc="5" dirty="0">
                <a:latin typeface="Calibri"/>
                <a:cs typeface="Calibri"/>
              </a:rPr>
              <a:t>3</a:t>
            </a:r>
            <a:r>
              <a:rPr sz="1200" b="1" dirty="0">
                <a:latin typeface="Calibri"/>
                <a:cs typeface="Calibri"/>
              </a:rPr>
              <a:t>’</a:t>
            </a:r>
            <a:r>
              <a:rPr sz="1200" b="1" spc="5" dirty="0">
                <a:latin typeface="Calibri"/>
                <a:cs typeface="Calibri"/>
              </a:rPr>
              <a:t>6</a:t>
            </a:r>
            <a:r>
              <a:rPr sz="1200" b="1" dirty="0">
                <a:latin typeface="Calibri"/>
                <a:cs typeface="Calibri"/>
              </a:rPr>
              <a:t>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13401" y="1541729"/>
            <a:ext cx="922019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481965" algn="l"/>
              </a:tabLst>
            </a:pPr>
            <a:r>
              <a:rPr sz="1200" b="1" spc="-5" dirty="0">
                <a:latin typeface="Calibri"/>
                <a:cs typeface="Calibri"/>
              </a:rPr>
              <a:t>CH</a:t>
            </a:r>
            <a:r>
              <a:rPr sz="1200" b="1" dirty="0">
                <a:latin typeface="Calibri"/>
                <a:cs typeface="Calibri"/>
              </a:rPr>
              <a:t>F	2</a:t>
            </a:r>
            <a:r>
              <a:rPr sz="1200" b="1" spc="5" dirty="0">
                <a:latin typeface="Calibri"/>
                <a:cs typeface="Calibri"/>
              </a:rPr>
              <a:t>8</a:t>
            </a:r>
            <a:r>
              <a:rPr sz="1200" b="1" dirty="0">
                <a:latin typeface="Calibri"/>
                <a:cs typeface="Calibri"/>
              </a:rPr>
              <a:t>’</a:t>
            </a:r>
            <a:r>
              <a:rPr sz="1200" b="1" spc="5" dirty="0">
                <a:latin typeface="Calibri"/>
                <a:cs typeface="Calibri"/>
              </a:rPr>
              <a:t>5</a:t>
            </a:r>
            <a:r>
              <a:rPr sz="1200" b="1" dirty="0">
                <a:latin typeface="Calibri"/>
                <a:cs typeface="Calibri"/>
              </a:rPr>
              <a:t>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3956" y="1566164"/>
            <a:ext cx="922655" cy="61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  <a:tabLst>
                <a:tab pos="404495" algn="l"/>
              </a:tabLst>
            </a:pPr>
            <a:r>
              <a:rPr sz="1200" b="1" spc="-5" dirty="0">
                <a:latin typeface="Calibri"/>
                <a:cs typeface="Calibri"/>
              </a:rPr>
              <a:t>CH</a:t>
            </a:r>
            <a:r>
              <a:rPr sz="1200" b="1" dirty="0">
                <a:latin typeface="Calibri"/>
                <a:cs typeface="Calibri"/>
              </a:rPr>
              <a:t>F	4</a:t>
            </a:r>
            <a:r>
              <a:rPr sz="1200" b="1" spc="5" dirty="0">
                <a:latin typeface="Calibri"/>
                <a:cs typeface="Calibri"/>
              </a:rPr>
              <a:t>8</a:t>
            </a:r>
            <a:r>
              <a:rPr sz="1200" b="1" dirty="0">
                <a:latin typeface="Calibri"/>
                <a:cs typeface="Calibri"/>
              </a:rPr>
              <a:t>3</a:t>
            </a:r>
            <a:r>
              <a:rPr sz="1200" b="1" spc="5" dirty="0">
                <a:latin typeface="Calibri"/>
                <a:cs typeface="Calibri"/>
              </a:rPr>
              <a:t>’</a:t>
            </a:r>
            <a:r>
              <a:rPr sz="1200" b="1" dirty="0">
                <a:latin typeface="Calibri"/>
                <a:cs typeface="Calibri"/>
              </a:rPr>
              <a:t>0</a:t>
            </a:r>
            <a:r>
              <a:rPr sz="1200" b="1" spc="5" dirty="0">
                <a:latin typeface="Calibri"/>
                <a:cs typeface="Calibri"/>
              </a:rPr>
              <a:t>0</a:t>
            </a:r>
            <a:r>
              <a:rPr sz="1200" b="1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0789" y="1989835"/>
            <a:ext cx="1083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Montant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cumulé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0644" y="5334000"/>
            <a:ext cx="10773410" cy="815340"/>
          </a:xfrm>
          <a:prstGeom prst="rect">
            <a:avLst/>
          </a:prstGeom>
          <a:solidFill>
            <a:srgbClr val="C5DFB4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 marR="294640">
              <a:lnSpc>
                <a:spcPts val="2590"/>
              </a:lnSpc>
              <a:spcBef>
                <a:spcPts val="350"/>
              </a:spcBef>
            </a:pPr>
            <a:r>
              <a:rPr sz="2400" spc="-5" dirty="0">
                <a:latin typeface="Arial"/>
                <a:cs typeface="Arial"/>
              </a:rPr>
              <a:t>Le </a:t>
            </a:r>
            <a:r>
              <a:rPr sz="2400" dirty="0">
                <a:latin typeface="Arial"/>
                <a:cs typeface="Arial"/>
              </a:rPr>
              <a:t>compte </a:t>
            </a:r>
            <a:r>
              <a:rPr sz="2400" spc="-5" dirty="0">
                <a:latin typeface="Arial"/>
                <a:cs typeface="Arial"/>
              </a:rPr>
              <a:t>de </a:t>
            </a:r>
            <a:r>
              <a:rPr sz="2400" dirty="0">
                <a:latin typeface="Arial"/>
                <a:cs typeface="Arial"/>
              </a:rPr>
              <a:t>résultat a </a:t>
            </a:r>
            <a:r>
              <a:rPr sz="2400" spc="-5" dirty="0">
                <a:latin typeface="Arial"/>
                <a:cs typeface="Arial"/>
              </a:rPr>
              <a:t>été projeté </a:t>
            </a:r>
            <a:r>
              <a:rPr sz="2400" dirty="0">
                <a:latin typeface="Arial"/>
                <a:cs typeface="Arial"/>
              </a:rPr>
              <a:t>sur </a:t>
            </a:r>
            <a:r>
              <a:rPr sz="2400" spc="-5" dirty="0">
                <a:latin typeface="Arial"/>
                <a:cs typeface="Arial"/>
              </a:rPr>
              <a:t>80 ans et </a:t>
            </a:r>
            <a:r>
              <a:rPr sz="2400" dirty="0">
                <a:latin typeface="Arial"/>
                <a:cs typeface="Arial"/>
              </a:rPr>
              <a:t>a montré </a:t>
            </a:r>
            <a:r>
              <a:rPr sz="2400" spc="-5" dirty="0">
                <a:latin typeface="Arial"/>
                <a:cs typeface="Arial"/>
              </a:rPr>
              <a:t>que </a:t>
            </a:r>
            <a:r>
              <a:rPr sz="2400" spc="-10" dirty="0">
                <a:latin typeface="Arial"/>
                <a:cs typeface="Arial"/>
              </a:rPr>
              <a:t>l’offre </a:t>
            </a:r>
            <a:r>
              <a:rPr sz="2400" spc="-5" dirty="0">
                <a:latin typeface="Arial"/>
                <a:cs typeface="Arial"/>
              </a:rPr>
              <a:t>retenue  était </a:t>
            </a:r>
            <a:r>
              <a:rPr sz="2400" spc="-10" dirty="0">
                <a:latin typeface="Arial"/>
                <a:cs typeface="Arial"/>
              </a:rPr>
              <a:t>la </a:t>
            </a:r>
            <a:r>
              <a:rPr sz="2400" spc="-5" dirty="0">
                <a:latin typeface="Arial"/>
                <a:cs typeface="Arial"/>
              </a:rPr>
              <a:t>meilleure de </a:t>
            </a:r>
            <a:r>
              <a:rPr sz="2400" spc="-10" dirty="0">
                <a:latin typeface="Arial"/>
                <a:cs typeface="Arial"/>
              </a:rPr>
              <a:t>l’appel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d’offres.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6199" y="1627710"/>
            <a:ext cx="5190635" cy="3041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3276" y="1897538"/>
            <a:ext cx="4634324" cy="2691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16726" y="4832095"/>
            <a:ext cx="4913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10 % = </a:t>
            </a:r>
            <a:r>
              <a:rPr sz="1200" spc="-5" dirty="0">
                <a:latin typeface="Calibri"/>
                <a:cs typeface="Calibri"/>
              </a:rPr>
              <a:t>13.16 </a:t>
            </a:r>
            <a:r>
              <a:rPr sz="1200" spc="-30" dirty="0">
                <a:latin typeface="Calibri"/>
                <a:cs typeface="Calibri"/>
              </a:rPr>
              <a:t>MCHF, </a:t>
            </a:r>
            <a:r>
              <a:rPr sz="1200" spc="-5" dirty="0">
                <a:latin typeface="Calibri"/>
                <a:cs typeface="Calibri"/>
              </a:rPr>
              <a:t>dont </a:t>
            </a:r>
            <a:r>
              <a:rPr sz="1200" dirty="0">
                <a:latin typeface="Calibri"/>
                <a:cs typeface="Calibri"/>
              </a:rPr>
              <a:t>50% de </a:t>
            </a:r>
            <a:r>
              <a:rPr sz="1200" spc="-5" dirty="0">
                <a:latin typeface="Calibri"/>
                <a:cs typeface="Calibri"/>
              </a:rPr>
              <a:t>montant </a:t>
            </a:r>
            <a:r>
              <a:rPr sz="1200" dirty="0">
                <a:latin typeface="Calibri"/>
                <a:cs typeface="Calibri"/>
              </a:rPr>
              <a:t>initial </a:t>
            </a:r>
            <a:r>
              <a:rPr sz="1200" spc="-5" dirty="0">
                <a:latin typeface="Calibri"/>
                <a:cs typeface="Calibri"/>
              </a:rPr>
              <a:t>et </a:t>
            </a:r>
            <a:r>
              <a:rPr sz="1200" dirty="0">
                <a:latin typeface="Calibri"/>
                <a:cs typeface="Calibri"/>
              </a:rPr>
              <a:t>50% de </a:t>
            </a:r>
            <a:r>
              <a:rPr sz="1200" spc="-10" dirty="0">
                <a:latin typeface="Calibri"/>
                <a:cs typeface="Calibri"/>
              </a:rPr>
              <a:t>rente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ressources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89469" y="3344417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024" y="0"/>
                </a:lnTo>
              </a:path>
            </a:pathLst>
          </a:custGeom>
          <a:ln w="28956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88707" y="3011423"/>
            <a:ext cx="980440" cy="276225"/>
          </a:xfrm>
          <a:prstGeom prst="rect">
            <a:avLst/>
          </a:prstGeom>
          <a:solidFill>
            <a:srgbClr val="FFFFFF"/>
          </a:solidFill>
          <a:ln w="9144">
            <a:solidFill>
              <a:srgbClr val="4471C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4471C4"/>
                </a:solidFill>
                <a:latin typeface="Calibri"/>
                <a:cs typeface="Calibri"/>
              </a:rPr>
              <a:t>13.16</a:t>
            </a:r>
            <a:r>
              <a:rPr sz="12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471C4"/>
                </a:solidFill>
                <a:latin typeface="Calibri"/>
                <a:cs typeface="Calibri"/>
              </a:rPr>
              <a:t>MCHF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69523" y="2673857"/>
            <a:ext cx="86995" cy="517525"/>
          </a:xfrm>
          <a:custGeom>
            <a:avLst/>
            <a:gdLst/>
            <a:ahLst/>
            <a:cxnLst/>
            <a:rect l="l" t="t" r="r" b="b"/>
            <a:pathLst>
              <a:path w="86995" h="517525">
                <a:moveTo>
                  <a:pt x="28955" y="430657"/>
                </a:moveTo>
                <a:lnTo>
                  <a:pt x="0" y="430657"/>
                </a:lnTo>
                <a:lnTo>
                  <a:pt x="43433" y="517525"/>
                </a:lnTo>
                <a:lnTo>
                  <a:pt x="79628" y="445135"/>
                </a:lnTo>
                <a:lnTo>
                  <a:pt x="28955" y="445135"/>
                </a:lnTo>
                <a:lnTo>
                  <a:pt x="28955" y="430657"/>
                </a:lnTo>
                <a:close/>
              </a:path>
              <a:path w="86995" h="517525">
                <a:moveTo>
                  <a:pt x="57911" y="72390"/>
                </a:moveTo>
                <a:lnTo>
                  <a:pt x="28955" y="72390"/>
                </a:lnTo>
                <a:lnTo>
                  <a:pt x="28955" y="445135"/>
                </a:lnTo>
                <a:lnTo>
                  <a:pt x="57911" y="445135"/>
                </a:lnTo>
                <a:lnTo>
                  <a:pt x="57911" y="72390"/>
                </a:lnTo>
                <a:close/>
              </a:path>
              <a:path w="86995" h="517525">
                <a:moveTo>
                  <a:pt x="86867" y="430657"/>
                </a:moveTo>
                <a:lnTo>
                  <a:pt x="57911" y="430657"/>
                </a:lnTo>
                <a:lnTo>
                  <a:pt x="57911" y="445135"/>
                </a:lnTo>
                <a:lnTo>
                  <a:pt x="79628" y="445135"/>
                </a:lnTo>
                <a:lnTo>
                  <a:pt x="86867" y="430657"/>
                </a:lnTo>
                <a:close/>
              </a:path>
              <a:path w="86995" h="517525">
                <a:moveTo>
                  <a:pt x="43433" y="0"/>
                </a:moveTo>
                <a:lnTo>
                  <a:pt x="0" y="86868"/>
                </a:lnTo>
                <a:lnTo>
                  <a:pt x="28955" y="86868"/>
                </a:lnTo>
                <a:lnTo>
                  <a:pt x="28955" y="72390"/>
                </a:lnTo>
                <a:lnTo>
                  <a:pt x="79628" y="72390"/>
                </a:lnTo>
                <a:lnTo>
                  <a:pt x="43433" y="0"/>
                </a:lnTo>
                <a:close/>
              </a:path>
              <a:path w="86995" h="517525">
                <a:moveTo>
                  <a:pt x="79628" y="72390"/>
                </a:moveTo>
                <a:lnTo>
                  <a:pt x="57911" y="72390"/>
                </a:lnTo>
                <a:lnTo>
                  <a:pt x="57911" y="86868"/>
                </a:lnTo>
                <a:lnTo>
                  <a:pt x="86867" y="86868"/>
                </a:lnTo>
                <a:lnTo>
                  <a:pt x="79628" y="723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03280" y="2673095"/>
            <a:ext cx="929640" cy="462280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295"/>
              </a:spcBef>
            </a:pPr>
            <a:r>
              <a:rPr sz="1200" spc="-10" dirty="0">
                <a:solidFill>
                  <a:srgbClr val="4471C4"/>
                </a:solidFill>
                <a:latin typeface="Calibri"/>
                <a:cs typeface="Calibri"/>
              </a:rPr>
              <a:t>Différence</a:t>
            </a:r>
            <a:endParaRPr sz="1200">
              <a:latin typeface="Calibri"/>
              <a:cs typeface="Calibri"/>
            </a:endParaRPr>
          </a:p>
          <a:p>
            <a:pPr marL="166370">
              <a:lnSpc>
                <a:spcPct val="100000"/>
              </a:lnSpc>
            </a:pP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&gt; 6</a:t>
            </a:r>
            <a:r>
              <a:rPr sz="1200" spc="-8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471C4"/>
                </a:solidFill>
                <a:latin typeface="Calibri"/>
                <a:cs typeface="Calibri"/>
              </a:rPr>
              <a:t>MCHF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9993" y="268605"/>
            <a:ext cx="3896360" cy="72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50"/>
              </a:lnSpc>
              <a:spcBef>
                <a:spcPts val="100"/>
              </a:spcBef>
            </a:pPr>
            <a:r>
              <a:rPr sz="29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300" b="0" i="0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3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300" b="0" i="0" spc="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450"/>
              </a:lnSpc>
            </a:pP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Evaluation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spc="-45" dirty="0">
                <a:solidFill>
                  <a:srgbClr val="C00000"/>
                </a:solidFill>
                <a:latin typeface="Calibri Light"/>
                <a:cs typeface="Calibri Light"/>
              </a:rPr>
              <a:t>l’offre </a:t>
            </a: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retenue</a:t>
            </a:r>
            <a:r>
              <a:rPr sz="2400" b="0" i="0" spc="-22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5" dirty="0">
                <a:solidFill>
                  <a:srgbClr val="C00000"/>
                </a:solidFill>
                <a:latin typeface="Calibri Light"/>
                <a:cs typeface="Calibri Light"/>
              </a:rPr>
              <a:t>/1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1183" y="3881628"/>
            <a:ext cx="3885065" cy="837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3647" y="4885944"/>
            <a:ext cx="4100937" cy="1133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3736" y="1277111"/>
            <a:ext cx="2541988" cy="1536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1023" y="1277111"/>
            <a:ext cx="867410" cy="294640"/>
          </a:xfrm>
          <a:custGeom>
            <a:avLst/>
            <a:gdLst/>
            <a:ahLst/>
            <a:cxnLst/>
            <a:rect l="l" t="t" r="r" b="b"/>
            <a:pathLst>
              <a:path w="867410" h="294640">
                <a:moveTo>
                  <a:pt x="0" y="294132"/>
                </a:moveTo>
                <a:lnTo>
                  <a:pt x="867155" y="294132"/>
                </a:lnTo>
                <a:lnTo>
                  <a:pt x="867155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5564" y="2945892"/>
            <a:ext cx="838200" cy="667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71106" y="2335783"/>
            <a:ext cx="466534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3909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Sur cette base de calcul de la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valeur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intrinsèque</a:t>
            </a:r>
            <a:r>
              <a:rPr sz="2000" dirty="0">
                <a:latin typeface="Arial"/>
                <a:cs typeface="Arial"/>
              </a:rPr>
              <a:t>, 10% de </a:t>
            </a:r>
            <a:r>
              <a:rPr sz="2000" spc="-5" dirty="0">
                <a:latin typeface="Arial"/>
                <a:cs typeface="Arial"/>
              </a:rPr>
              <a:t>l’aménagement  </a:t>
            </a:r>
            <a:r>
              <a:rPr sz="2000" dirty="0">
                <a:latin typeface="Arial"/>
                <a:cs typeface="Arial"/>
              </a:rPr>
              <a:t>vaudront </a:t>
            </a:r>
            <a:r>
              <a:rPr sz="2000" b="1" dirty="0">
                <a:latin typeface="Arial"/>
                <a:cs typeface="Arial"/>
              </a:rPr>
              <a:t>10.4 MCHF (au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31.12.2026).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L’appel </a:t>
            </a:r>
            <a:r>
              <a:rPr sz="2000" spc="-10" dirty="0">
                <a:latin typeface="Arial"/>
                <a:cs typeface="Arial"/>
              </a:rPr>
              <a:t>d’offre </a:t>
            </a:r>
            <a:r>
              <a:rPr sz="2000" spc="-5" dirty="0">
                <a:latin typeface="Arial"/>
                <a:cs typeface="Arial"/>
              </a:rPr>
              <a:t>de juin 2023 avait pour but  </a:t>
            </a:r>
            <a:r>
              <a:rPr sz="2000" dirty="0">
                <a:latin typeface="Arial"/>
                <a:cs typeface="Arial"/>
              </a:rPr>
              <a:t>de déterminer la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valeur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 marché </a:t>
            </a:r>
            <a:r>
              <a:rPr sz="2000" dirty="0">
                <a:latin typeface="Arial"/>
                <a:cs typeface="Arial"/>
              </a:rPr>
              <a:t>; il a  montré </a:t>
            </a:r>
            <a:r>
              <a:rPr sz="2000" spc="-5" dirty="0">
                <a:latin typeface="Arial"/>
                <a:cs typeface="Arial"/>
              </a:rPr>
              <a:t>que </a:t>
            </a:r>
            <a:r>
              <a:rPr sz="2000" dirty="0">
                <a:latin typeface="Arial"/>
                <a:cs typeface="Arial"/>
              </a:rPr>
              <a:t>l’</a:t>
            </a:r>
            <a:r>
              <a:rPr sz="2000" b="1" dirty="0">
                <a:latin typeface="Arial"/>
                <a:cs typeface="Arial"/>
              </a:rPr>
              <a:t>offre </a:t>
            </a:r>
            <a:r>
              <a:rPr sz="2000" b="1" spc="-5" dirty="0">
                <a:latin typeface="Arial"/>
                <a:cs typeface="Arial"/>
              </a:rPr>
              <a:t>d’Alpiq </a:t>
            </a:r>
            <a:r>
              <a:rPr sz="2000" b="1" dirty="0">
                <a:latin typeface="Arial"/>
                <a:cs typeface="Arial"/>
              </a:rPr>
              <a:t>(13.16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MCHF)  </a:t>
            </a:r>
            <a:r>
              <a:rPr sz="2000" dirty="0">
                <a:latin typeface="Arial"/>
                <a:cs typeface="Arial"/>
              </a:rPr>
              <a:t>est </a:t>
            </a:r>
            <a:r>
              <a:rPr sz="2000" spc="-5" dirty="0">
                <a:latin typeface="Arial"/>
                <a:cs typeface="Arial"/>
              </a:rPr>
              <a:t>supérieure </a:t>
            </a:r>
            <a:r>
              <a:rPr sz="2000" dirty="0">
                <a:latin typeface="Arial"/>
                <a:cs typeface="Arial"/>
              </a:rPr>
              <a:t>à </a:t>
            </a:r>
            <a:r>
              <a:rPr sz="2000" spc="-5" dirty="0">
                <a:latin typeface="Arial"/>
                <a:cs typeface="Arial"/>
              </a:rPr>
              <a:t>l’estimation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faite.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78068" y="2906598"/>
            <a:ext cx="1883047" cy="8183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59993" y="171450"/>
            <a:ext cx="389636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100"/>
              </a:spcBef>
            </a:pPr>
            <a:r>
              <a:rPr sz="29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300" b="0" i="0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3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300" b="0" i="0" spc="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750"/>
              </a:lnSpc>
            </a:pP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Evaluation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i="0" spc="-45" dirty="0">
                <a:solidFill>
                  <a:srgbClr val="C00000"/>
                </a:solidFill>
                <a:latin typeface="Calibri Light"/>
                <a:cs typeface="Calibri Light"/>
              </a:rPr>
              <a:t>l’offre </a:t>
            </a: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retenue</a:t>
            </a:r>
            <a:r>
              <a:rPr sz="2400" b="0" i="0" spc="-22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5" dirty="0">
                <a:solidFill>
                  <a:srgbClr val="C00000"/>
                </a:solidFill>
                <a:latin typeface="Calibri Light"/>
                <a:cs typeface="Calibri Light"/>
              </a:rPr>
              <a:t>/2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71450"/>
            <a:ext cx="389636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300" b="0" i="0" dirty="0">
                <a:solidFill>
                  <a:srgbClr val="000000"/>
                </a:solidFill>
                <a:latin typeface="Calibri Light"/>
                <a:cs typeface="Calibri Light"/>
              </a:rPr>
              <a:t>DU </a:t>
            </a:r>
            <a:r>
              <a:rPr sz="23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r>
              <a:rPr sz="2300" b="0" i="0" spc="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EXTERNE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993" y="581405"/>
            <a:ext cx="10606405" cy="541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solidFill>
                  <a:srgbClr val="C00000"/>
                </a:solidFill>
                <a:latin typeface="Calibri Light"/>
                <a:cs typeface="Calibri Light"/>
              </a:rPr>
              <a:t>Evaluation </a:t>
            </a:r>
            <a:r>
              <a:rPr sz="2400" b="0" spc="-10" dirty="0">
                <a:solidFill>
                  <a:srgbClr val="C00000"/>
                </a:solidFill>
                <a:latin typeface="Calibri Light"/>
                <a:cs typeface="Calibri Light"/>
              </a:rPr>
              <a:t>de </a:t>
            </a:r>
            <a:r>
              <a:rPr sz="2400" b="0" spc="-45" dirty="0">
                <a:solidFill>
                  <a:srgbClr val="C00000"/>
                </a:solidFill>
                <a:latin typeface="Calibri Light"/>
                <a:cs typeface="Calibri Light"/>
              </a:rPr>
              <a:t>l’offre </a:t>
            </a:r>
            <a:r>
              <a:rPr sz="2400" b="0" spc="-25" dirty="0">
                <a:solidFill>
                  <a:srgbClr val="C00000"/>
                </a:solidFill>
                <a:latin typeface="Calibri Light"/>
                <a:cs typeface="Calibri Light"/>
              </a:rPr>
              <a:t>retenue</a:t>
            </a:r>
            <a:r>
              <a:rPr sz="2400" b="0" spc="-17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Calibri Light"/>
                <a:cs typeface="Calibri Light"/>
              </a:rPr>
              <a:t>/3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 Light"/>
              <a:cs typeface="Calibri Light"/>
            </a:endParaRPr>
          </a:p>
          <a:p>
            <a:pPr marL="12700" marR="1143635">
              <a:lnSpc>
                <a:spcPct val="1201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Alpiq </a:t>
            </a:r>
            <a:r>
              <a:rPr sz="2600" spc="-10" dirty="0">
                <a:latin typeface="Arial"/>
                <a:cs typeface="Arial"/>
              </a:rPr>
              <a:t>offre </a:t>
            </a:r>
            <a:r>
              <a:rPr sz="2600" spc="-5" dirty="0">
                <a:latin typeface="Arial"/>
                <a:cs typeface="Arial"/>
              </a:rPr>
              <a:t>d’autres </a:t>
            </a:r>
            <a:r>
              <a:rPr sz="2600" dirty="0">
                <a:latin typeface="Arial"/>
                <a:cs typeface="Arial"/>
              </a:rPr>
              <a:t>compétences </a:t>
            </a:r>
            <a:r>
              <a:rPr sz="2600" spc="-5" dirty="0">
                <a:latin typeface="Arial"/>
                <a:cs typeface="Arial"/>
              </a:rPr>
              <a:t>en </a:t>
            </a:r>
            <a:r>
              <a:rPr sz="2600" dirty="0">
                <a:latin typeface="Arial"/>
                <a:cs typeface="Arial"/>
              </a:rPr>
              <a:t>relation </a:t>
            </a:r>
            <a:r>
              <a:rPr sz="2600" spc="-5" dirty="0">
                <a:latin typeface="Arial"/>
                <a:cs typeface="Arial"/>
              </a:rPr>
              <a:t>avec les enjeux </a:t>
            </a:r>
            <a:r>
              <a:rPr sz="2600" dirty="0">
                <a:latin typeface="Arial"/>
                <a:cs typeface="Arial"/>
              </a:rPr>
              <a:t>des  communes:</a:t>
            </a:r>
            <a:endParaRPr sz="26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spcBef>
                <a:spcPts val="1095"/>
              </a:spcBef>
              <a:buFont typeface="Wingdings"/>
              <a:buChar char=""/>
              <a:tabLst>
                <a:tab pos="699135" algn="l"/>
              </a:tabLst>
            </a:pPr>
            <a:r>
              <a:rPr sz="2200" spc="-5" dirty="0">
                <a:latin typeface="Arial"/>
                <a:cs typeface="Arial"/>
              </a:rPr>
              <a:t>Acteur de référence dans le domaine de la gestion et</a:t>
            </a:r>
            <a:r>
              <a:rPr sz="2200" spc="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exploitation</a:t>
            </a:r>
            <a:endParaRPr sz="22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525"/>
              </a:spcBef>
            </a:pPr>
            <a:r>
              <a:rPr sz="2200" spc="-10" dirty="0">
                <a:latin typeface="Arial"/>
                <a:cs typeface="Arial"/>
              </a:rPr>
              <a:t>d’aménagements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hydroélectriques</a:t>
            </a:r>
            <a:endParaRPr sz="22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spcBef>
                <a:spcPts val="1025"/>
              </a:spcBef>
              <a:buFont typeface="Wingdings"/>
              <a:buChar char=""/>
              <a:tabLst>
                <a:tab pos="699135" algn="l"/>
              </a:tabLst>
            </a:pPr>
            <a:r>
              <a:rPr sz="2200" spc="-5" dirty="0">
                <a:latin typeface="Arial"/>
                <a:cs typeface="Arial"/>
              </a:rPr>
              <a:t>Solidité financière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permettant</a:t>
            </a:r>
            <a:endParaRPr sz="2200">
              <a:latin typeface="Arial"/>
              <a:cs typeface="Arial"/>
            </a:endParaRPr>
          </a:p>
          <a:p>
            <a:pPr marL="1155700" marR="608330" lvl="1" indent="-228600">
              <a:lnSpc>
                <a:spcPct val="120000"/>
              </a:lnSpc>
              <a:spcBef>
                <a:spcPts val="550"/>
              </a:spcBef>
              <a:buFont typeface="Wingdings"/>
              <a:buChar char=""/>
              <a:tabLst>
                <a:tab pos="1156335" algn="l"/>
              </a:tabLst>
            </a:pPr>
            <a:r>
              <a:rPr sz="1900" spc="-10" dirty="0">
                <a:latin typeface="Arial"/>
                <a:cs typeface="Arial"/>
              </a:rPr>
              <a:t>d’assumer </a:t>
            </a:r>
            <a:r>
              <a:rPr sz="1900" spc="-5" dirty="0">
                <a:latin typeface="Arial"/>
                <a:cs typeface="Arial"/>
              </a:rPr>
              <a:t>les risques </a:t>
            </a:r>
            <a:r>
              <a:rPr sz="1900" spc="-10" dirty="0">
                <a:latin typeface="Arial"/>
                <a:cs typeface="Arial"/>
              </a:rPr>
              <a:t>inhérents </a:t>
            </a:r>
            <a:r>
              <a:rPr sz="1900" spc="-5" dirty="0">
                <a:latin typeface="Arial"/>
                <a:cs typeface="Arial"/>
              </a:rPr>
              <a:t>à toute </a:t>
            </a:r>
            <a:r>
              <a:rPr sz="1900" spc="-10" dirty="0">
                <a:latin typeface="Arial"/>
                <a:cs typeface="Arial"/>
              </a:rPr>
              <a:t>installation </a:t>
            </a:r>
            <a:r>
              <a:rPr sz="1900" spc="-5" dirty="0">
                <a:latin typeface="Arial"/>
                <a:cs typeface="Arial"/>
              </a:rPr>
              <a:t>de </a:t>
            </a:r>
            <a:r>
              <a:rPr sz="1900" spc="-10" dirty="0">
                <a:latin typeface="Arial"/>
                <a:cs typeface="Arial"/>
              </a:rPr>
              <a:t>production </a:t>
            </a:r>
            <a:r>
              <a:rPr sz="1900" spc="-5" dirty="0">
                <a:latin typeface="Arial"/>
                <a:cs typeface="Arial"/>
              </a:rPr>
              <a:t>d’énergie (pertes  </a:t>
            </a:r>
            <a:r>
              <a:rPr sz="1900" spc="-10" dirty="0">
                <a:latin typeface="Arial"/>
                <a:cs typeface="Arial"/>
              </a:rPr>
              <a:t>d’exploitation, </a:t>
            </a:r>
            <a:r>
              <a:rPr sz="1900" spc="-5" dirty="0">
                <a:latin typeface="Arial"/>
                <a:cs typeface="Arial"/>
              </a:rPr>
              <a:t>commercialisation,</a:t>
            </a:r>
            <a:r>
              <a:rPr sz="1900" spc="114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etc.),</a:t>
            </a:r>
            <a:endParaRPr sz="19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1156335" algn="l"/>
              </a:tabLst>
            </a:pPr>
            <a:r>
              <a:rPr sz="1900" spc="-5" dirty="0">
                <a:latin typeface="Arial"/>
                <a:cs typeface="Arial"/>
              </a:rPr>
              <a:t>de viser un éventuel développement de la capacité de</a:t>
            </a:r>
            <a:r>
              <a:rPr sz="1900" spc="229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production.</a:t>
            </a:r>
            <a:endParaRPr sz="1900">
              <a:latin typeface="Arial"/>
              <a:cs typeface="Arial"/>
            </a:endParaRPr>
          </a:p>
          <a:p>
            <a:pPr marL="698500" marR="5080" indent="-229235">
              <a:lnSpc>
                <a:spcPct val="120000"/>
              </a:lnSpc>
              <a:spcBef>
                <a:spcPts val="445"/>
              </a:spcBef>
              <a:buFont typeface="Wingdings"/>
              <a:buChar char=""/>
              <a:tabLst>
                <a:tab pos="699135" algn="l"/>
              </a:tabLst>
            </a:pPr>
            <a:r>
              <a:rPr sz="2200" spc="-5" dirty="0">
                <a:latin typeface="Arial"/>
                <a:cs typeface="Arial"/>
              </a:rPr>
              <a:t>Pas de remise en question </a:t>
            </a:r>
            <a:r>
              <a:rPr sz="2200" dirty="0">
                <a:latin typeface="Arial"/>
                <a:cs typeface="Arial"/>
              </a:rPr>
              <a:t>la </a:t>
            </a:r>
            <a:r>
              <a:rPr sz="2200" spc="-5" dirty="0">
                <a:latin typeface="Arial"/>
                <a:cs typeface="Arial"/>
              </a:rPr>
              <a:t>collaboration avec </a:t>
            </a:r>
            <a:r>
              <a:rPr sz="2200" b="1" spc="-5" dirty="0">
                <a:latin typeface="Arial"/>
                <a:cs typeface="Arial"/>
              </a:rPr>
              <a:t>DransEnergie </a:t>
            </a:r>
            <a:r>
              <a:rPr sz="2200" spc="-5" dirty="0">
                <a:latin typeface="Arial"/>
                <a:cs typeface="Arial"/>
              </a:rPr>
              <a:t>pour la gestion  technique et la maintenance des </a:t>
            </a:r>
            <a:r>
              <a:rPr sz="2200" dirty="0">
                <a:latin typeface="Arial"/>
                <a:cs typeface="Arial"/>
              </a:rPr>
              <a:t>installations </a:t>
            </a:r>
            <a:r>
              <a:rPr sz="2200" spc="-5" dirty="0">
                <a:latin typeface="Arial"/>
                <a:cs typeface="Arial"/>
              </a:rPr>
              <a:t>ainsi que la collaboration avec  </a:t>
            </a:r>
            <a:r>
              <a:rPr sz="2200" b="1" spc="-5" dirty="0">
                <a:latin typeface="Arial"/>
                <a:cs typeface="Arial"/>
              </a:rPr>
              <a:t>SOGESA </a:t>
            </a:r>
            <a:r>
              <a:rPr sz="2200" spc="-5" dirty="0">
                <a:latin typeface="Arial"/>
                <a:cs typeface="Arial"/>
              </a:rPr>
              <a:t>pour la commercialisation de la part communale de l’énergie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produite.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49911" y="489498"/>
            <a:ext cx="1375571" cy="436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136601"/>
            <a:ext cx="2767965" cy="866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105"/>
              </a:spcBef>
            </a:pPr>
            <a:r>
              <a:rPr sz="290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30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HOIX </a:t>
            </a:r>
            <a:r>
              <a:rPr sz="2300" b="0" i="0" dirty="0">
                <a:solidFill>
                  <a:srgbClr val="000000"/>
                </a:solidFill>
                <a:latin typeface="Calibri Light"/>
                <a:cs typeface="Calibri Light"/>
              </a:rPr>
              <a:t>DU</a:t>
            </a:r>
            <a:r>
              <a:rPr sz="2300" b="0" i="0" spc="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PARTENAIRE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3310"/>
              </a:lnSpc>
            </a:pPr>
            <a:r>
              <a:rPr sz="2900" b="0" i="0" spc="-15" dirty="0">
                <a:solidFill>
                  <a:srgbClr val="C00000"/>
                </a:solidFill>
                <a:latin typeface="Calibri Light"/>
                <a:cs typeface="Calibri Light"/>
              </a:rPr>
              <a:t>S</a:t>
            </a:r>
            <a:r>
              <a:rPr sz="2300" b="0" i="0" spc="-15" dirty="0">
                <a:solidFill>
                  <a:srgbClr val="C00000"/>
                </a:solidFill>
                <a:latin typeface="Calibri Light"/>
                <a:cs typeface="Calibri Light"/>
              </a:rPr>
              <a:t>YNTHÈSE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253729"/>
            <a:ext cx="10603230" cy="462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7370" marR="5080" indent="-535305">
              <a:lnSpc>
                <a:spcPct val="110100"/>
              </a:lnSpc>
              <a:spcBef>
                <a:spcPts val="95"/>
              </a:spcBef>
              <a:buClr>
                <a:srgbClr val="00AF50"/>
              </a:buClr>
              <a:buSzPct val="109090"/>
              <a:buFont typeface="Wingdings"/>
              <a:buChar char=""/>
              <a:tabLst>
                <a:tab pos="547370" algn="l"/>
                <a:tab pos="548005" algn="l"/>
              </a:tabLst>
            </a:pPr>
            <a:r>
              <a:rPr sz="2200" spc="-5" dirty="0">
                <a:latin typeface="Arial"/>
                <a:cs typeface="Arial"/>
              </a:rPr>
              <a:t>Les communes concédantes gardent en mains une grande partie de  l’aménagement (60%). Elles restent </a:t>
            </a:r>
            <a:r>
              <a:rPr sz="2200" dirty="0">
                <a:latin typeface="Arial"/>
                <a:cs typeface="Arial"/>
              </a:rPr>
              <a:t>majoritaires </a:t>
            </a:r>
            <a:r>
              <a:rPr sz="2200" spc="-5" dirty="0">
                <a:latin typeface="Arial"/>
                <a:cs typeface="Arial"/>
              </a:rPr>
              <a:t>dans l’actionnariat et maîtresses  de la stratégie</a:t>
            </a:r>
            <a:r>
              <a:rPr sz="2200" dirty="0">
                <a:latin typeface="Arial"/>
                <a:cs typeface="Arial"/>
              </a:rPr>
              <a:t> future.</a:t>
            </a:r>
            <a:endParaRPr sz="2200">
              <a:latin typeface="Arial"/>
              <a:cs typeface="Arial"/>
            </a:endParaRPr>
          </a:p>
          <a:p>
            <a:pPr marL="547370" indent="-535305">
              <a:lnSpc>
                <a:spcPct val="100000"/>
              </a:lnSpc>
              <a:spcBef>
                <a:spcPts val="2065"/>
              </a:spcBef>
              <a:buClr>
                <a:srgbClr val="00AF50"/>
              </a:buClr>
              <a:buSzPct val="109090"/>
              <a:buFont typeface="Wingdings"/>
              <a:buChar char=""/>
              <a:tabLst>
                <a:tab pos="547370" algn="l"/>
                <a:tab pos="548005" algn="l"/>
              </a:tabLst>
            </a:pPr>
            <a:r>
              <a:rPr sz="2200" spc="-25" dirty="0">
                <a:latin typeface="Arial"/>
                <a:cs typeface="Arial"/>
              </a:rPr>
              <a:t>Vendre </a:t>
            </a:r>
            <a:r>
              <a:rPr sz="2200" spc="-5" dirty="0">
                <a:latin typeface="Arial"/>
                <a:cs typeface="Arial"/>
              </a:rPr>
              <a:t>10% permet de constituer un fonds de régulation limitant le</a:t>
            </a:r>
            <a:r>
              <a:rPr sz="2200" spc="1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risque</a:t>
            </a:r>
            <a:endParaRPr sz="2200">
              <a:latin typeface="Arial"/>
              <a:cs typeface="Arial"/>
            </a:endParaRPr>
          </a:p>
          <a:p>
            <a:pPr marL="547370">
              <a:lnSpc>
                <a:spcPct val="100000"/>
              </a:lnSpc>
              <a:spcBef>
                <a:spcPts val="260"/>
              </a:spcBef>
            </a:pPr>
            <a:r>
              <a:rPr sz="2200" dirty="0">
                <a:latin typeface="Arial"/>
                <a:cs typeface="Arial"/>
              </a:rPr>
              <a:t>financier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communal.</a:t>
            </a:r>
            <a:endParaRPr sz="2200">
              <a:latin typeface="Arial"/>
              <a:cs typeface="Arial"/>
            </a:endParaRPr>
          </a:p>
          <a:p>
            <a:pPr marL="547370" indent="-535305">
              <a:lnSpc>
                <a:spcPct val="100000"/>
              </a:lnSpc>
              <a:spcBef>
                <a:spcPts val="2070"/>
              </a:spcBef>
              <a:buClr>
                <a:srgbClr val="00AF50"/>
              </a:buClr>
              <a:buSzPct val="109090"/>
              <a:buFont typeface="Wingdings"/>
              <a:buChar char=""/>
              <a:tabLst>
                <a:tab pos="547370" algn="l"/>
                <a:tab pos="548005" algn="l"/>
              </a:tabLst>
            </a:pPr>
            <a:r>
              <a:rPr sz="2200" spc="-25" dirty="0">
                <a:latin typeface="Arial"/>
                <a:cs typeface="Arial"/>
              </a:rPr>
              <a:t>L’offre </a:t>
            </a:r>
            <a:r>
              <a:rPr sz="2200" spc="-5" dirty="0">
                <a:latin typeface="Arial"/>
                <a:cs typeface="Arial"/>
              </a:rPr>
              <a:t>d’Alpiq (13.16 </a:t>
            </a:r>
            <a:r>
              <a:rPr sz="2200" spc="-10" dirty="0">
                <a:latin typeface="Arial"/>
                <a:cs typeface="Arial"/>
              </a:rPr>
              <a:t>MCHF </a:t>
            </a:r>
            <a:r>
              <a:rPr sz="2200" spc="-5" dirty="0">
                <a:latin typeface="Arial"/>
                <a:cs typeface="Arial"/>
              </a:rPr>
              <a:t>pour 10%) est la meilleure de l’appel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d’offres.</a:t>
            </a:r>
            <a:endParaRPr sz="2200">
              <a:latin typeface="Arial"/>
              <a:cs typeface="Arial"/>
            </a:endParaRPr>
          </a:p>
          <a:p>
            <a:pPr marL="547370" indent="-535305">
              <a:lnSpc>
                <a:spcPct val="100000"/>
              </a:lnSpc>
              <a:spcBef>
                <a:spcPts val="2060"/>
              </a:spcBef>
              <a:buClr>
                <a:srgbClr val="00AF50"/>
              </a:buClr>
              <a:buSzPct val="109090"/>
              <a:buFont typeface="Wingdings"/>
              <a:buChar char=""/>
              <a:tabLst>
                <a:tab pos="547370" algn="l"/>
                <a:tab pos="548005" algn="l"/>
              </a:tabLst>
            </a:pPr>
            <a:r>
              <a:rPr sz="2200" spc="-5" dirty="0">
                <a:latin typeface="Arial"/>
                <a:cs typeface="Arial"/>
              </a:rPr>
              <a:t>Cette </a:t>
            </a:r>
            <a:r>
              <a:rPr sz="2200" spc="-10" dirty="0">
                <a:latin typeface="Arial"/>
                <a:cs typeface="Arial"/>
              </a:rPr>
              <a:t>offre, </a:t>
            </a:r>
            <a:r>
              <a:rPr sz="2200" dirty="0">
                <a:latin typeface="Arial"/>
                <a:cs typeface="Arial"/>
              </a:rPr>
              <a:t>reçue </a:t>
            </a:r>
            <a:r>
              <a:rPr sz="2200" spc="-5" dirty="0">
                <a:latin typeface="Arial"/>
                <a:cs typeface="Arial"/>
              </a:rPr>
              <a:t>dans une </a:t>
            </a:r>
            <a:r>
              <a:rPr sz="2200" dirty="0">
                <a:latin typeface="Arial"/>
                <a:cs typeface="Arial"/>
              </a:rPr>
              <a:t>situation </a:t>
            </a:r>
            <a:r>
              <a:rPr sz="2200" spc="-5" dirty="0">
                <a:latin typeface="Arial"/>
                <a:cs typeface="Arial"/>
              </a:rPr>
              <a:t>économique très favorable, est supérieure</a:t>
            </a:r>
            <a:r>
              <a:rPr sz="2200" spc="2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à</a:t>
            </a:r>
            <a:endParaRPr sz="2200">
              <a:latin typeface="Arial"/>
              <a:cs typeface="Arial"/>
            </a:endParaRPr>
          </a:p>
          <a:p>
            <a:pPr marL="547370">
              <a:lnSpc>
                <a:spcPct val="100000"/>
              </a:lnSpc>
              <a:spcBef>
                <a:spcPts val="270"/>
              </a:spcBef>
            </a:pPr>
            <a:r>
              <a:rPr sz="2200" spc="-5" dirty="0">
                <a:latin typeface="Arial"/>
                <a:cs typeface="Arial"/>
              </a:rPr>
              <a:t>la valeur calculée de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l’aménagement.</a:t>
            </a:r>
            <a:endParaRPr sz="2200">
              <a:latin typeface="Arial"/>
              <a:cs typeface="Arial"/>
            </a:endParaRPr>
          </a:p>
          <a:p>
            <a:pPr marL="547370" marR="297815" indent="-535305">
              <a:lnSpc>
                <a:spcPct val="110100"/>
              </a:lnSpc>
              <a:spcBef>
                <a:spcPts val="1795"/>
              </a:spcBef>
              <a:buClr>
                <a:srgbClr val="00AF50"/>
              </a:buClr>
              <a:buSzPct val="109090"/>
              <a:buFont typeface="Wingdings"/>
              <a:buChar char=""/>
              <a:tabLst>
                <a:tab pos="547370" algn="l"/>
                <a:tab pos="548005" algn="l"/>
              </a:tabLst>
            </a:pPr>
            <a:r>
              <a:rPr sz="2200" spc="-5" dirty="0">
                <a:latin typeface="Arial"/>
                <a:cs typeface="Arial"/>
              </a:rPr>
              <a:t>Le nouveau partenaire </a:t>
            </a:r>
            <a:r>
              <a:rPr sz="2200" dirty="0">
                <a:latin typeface="Arial"/>
                <a:cs typeface="Arial"/>
              </a:rPr>
              <a:t>(Alpiq) </a:t>
            </a:r>
            <a:r>
              <a:rPr sz="2200" spc="-5" dirty="0">
                <a:latin typeface="Arial"/>
                <a:cs typeface="Arial"/>
              </a:rPr>
              <a:t>apporte une res compétences techniques et une  solidité financière.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2240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RDRE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</a:t>
            </a:r>
            <a:r>
              <a:rPr sz="2550" b="0" i="0" spc="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JOUR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167155"/>
            <a:ext cx="6798309" cy="43910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Contexte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historique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Qu’est-ce </a:t>
            </a:r>
            <a:r>
              <a:rPr sz="2800" dirty="0">
                <a:latin typeface="Arial"/>
                <a:cs typeface="Arial"/>
              </a:rPr>
              <a:t>qu’un retour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concessions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Répartition </a:t>
            </a:r>
            <a:r>
              <a:rPr sz="2800" spc="-5" dirty="0">
                <a:latin typeface="Arial"/>
                <a:cs typeface="Arial"/>
              </a:rPr>
              <a:t>de la </a:t>
            </a:r>
            <a:r>
              <a:rPr sz="2800" dirty="0">
                <a:latin typeface="Arial"/>
                <a:cs typeface="Arial"/>
              </a:rPr>
              <a:t>force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hydraulique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concession</a:t>
            </a:r>
          </a:p>
          <a:p>
            <a:pPr marL="388620" indent="-37655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89255" algn="l"/>
              </a:tabLst>
            </a:pPr>
            <a:r>
              <a:rPr sz="2800" spc="-5" dirty="0">
                <a:latin typeface="Arial"/>
                <a:cs typeface="Arial"/>
              </a:rPr>
              <a:t>Analyse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financière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Choix </a:t>
            </a:r>
            <a:r>
              <a:rPr sz="2800" dirty="0">
                <a:latin typeface="Arial"/>
                <a:cs typeface="Arial"/>
              </a:rPr>
              <a:t>des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partenaires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Nouvelle</a:t>
            </a:r>
            <a:r>
              <a:rPr sz="28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CH" sz="2800" spc="-5" dirty="0" smtClean="0">
                <a:solidFill>
                  <a:srgbClr val="C00000"/>
                </a:solidFill>
                <a:latin typeface="Arial"/>
                <a:cs typeface="Arial"/>
              </a:rPr>
              <a:t>société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Questions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réponses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2136" y="255778"/>
            <a:ext cx="3776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Tw Cen MT Condensed Extra Bold"/>
                <a:cs typeface="Tw Cen MT Condensed Extra Bold"/>
              </a:rPr>
              <a:t>ASSEMBLEE PRIMAIRE </a:t>
            </a:r>
            <a:r>
              <a:rPr sz="1600" spc="-5" dirty="0">
                <a:solidFill>
                  <a:srgbClr val="585858"/>
                </a:solidFill>
                <a:latin typeface="Berlin Sans FB"/>
                <a:cs typeface="Berlin Sans FB"/>
              </a:rPr>
              <a:t>|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12 SEPTEMBRE</a:t>
            </a:r>
            <a:r>
              <a:rPr sz="1600" spc="-160" dirty="0">
                <a:solidFill>
                  <a:srgbClr val="7E7E7E"/>
                </a:solidFill>
                <a:latin typeface="Tw Cen MT"/>
                <a:cs typeface="Tw Cen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2024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143000"/>
            <a:ext cx="10210800" cy="4876800"/>
          </a:xfrm>
          <a:custGeom>
            <a:avLst/>
            <a:gdLst/>
            <a:ahLst/>
            <a:cxnLst/>
            <a:rect l="l" t="t" r="r" b="b"/>
            <a:pathLst>
              <a:path w="10210800" h="4876800">
                <a:moveTo>
                  <a:pt x="0" y="4876800"/>
                </a:moveTo>
                <a:lnTo>
                  <a:pt x="10210800" y="4876800"/>
                </a:lnTo>
                <a:lnTo>
                  <a:pt x="102108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16125" y="2196845"/>
            <a:ext cx="9608185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4795" algn="just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2. </a:t>
            </a:r>
            <a:r>
              <a:rPr sz="4400" spc="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Retour </a:t>
            </a:r>
            <a:r>
              <a:rPr sz="44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des concessions FMO </a:t>
            </a:r>
            <a:r>
              <a:rPr sz="440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: </a:t>
            </a:r>
            <a:r>
              <a:rPr sz="4400" spc="-2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vente </a:t>
            </a:r>
            <a:r>
              <a:rPr sz="440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d’une  </a:t>
            </a:r>
            <a:r>
              <a:rPr sz="4400" spc="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participation </a:t>
            </a:r>
            <a:r>
              <a:rPr sz="44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de 10% du </a:t>
            </a:r>
            <a:r>
              <a:rPr sz="440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capital-actions </a:t>
            </a:r>
            <a:r>
              <a:rPr sz="44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de </a:t>
            </a:r>
            <a:r>
              <a:rPr sz="440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la  future </a:t>
            </a:r>
            <a:r>
              <a:rPr sz="44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société </a:t>
            </a:r>
            <a:r>
              <a:rPr sz="440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FMO SA à Alpiq Suisse SA</a:t>
            </a:r>
            <a:r>
              <a:rPr sz="4400" spc="-9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 </a:t>
            </a:r>
            <a:r>
              <a:rPr sz="4400" spc="-2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avec</a:t>
            </a:r>
            <a:endParaRPr sz="4400">
              <a:latin typeface="Tw Cen MT Condensed Extra Bold"/>
              <a:cs typeface="Tw Cen MT Condensed Extra Bold"/>
            </a:endParaRPr>
          </a:p>
          <a:p>
            <a:pPr marL="4418965" algn="just">
              <a:lnSpc>
                <a:spcPct val="100000"/>
              </a:lnSpc>
            </a:pPr>
            <a:r>
              <a:rPr sz="4400" spc="4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effet </a:t>
            </a:r>
            <a:r>
              <a:rPr sz="440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au 19 janvier</a:t>
            </a:r>
            <a:r>
              <a:rPr sz="4400" spc="-14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 </a:t>
            </a:r>
            <a:r>
              <a:rPr sz="440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2027</a:t>
            </a:r>
            <a:endParaRPr sz="4400">
              <a:latin typeface="Tw Cen MT Condensed Extra Bold"/>
              <a:cs typeface="Tw Cen MT Condensed Extra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04880" y="48931"/>
            <a:ext cx="874861" cy="817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28421"/>
            <a:ext cx="5389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0" spc="-35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550" b="0" i="0" spc="-35" dirty="0">
                <a:solidFill>
                  <a:srgbClr val="000000"/>
                </a:solidFill>
                <a:latin typeface="Calibri Light"/>
                <a:cs typeface="Calibri Light"/>
              </a:rPr>
              <a:t>APITAL</a:t>
            </a:r>
            <a:r>
              <a:rPr sz="3200" b="0" i="0" spc="-35" dirty="0">
                <a:solidFill>
                  <a:srgbClr val="000000"/>
                </a:solidFill>
                <a:latin typeface="Calibri Light"/>
                <a:cs typeface="Calibri Light"/>
              </a:rPr>
              <a:t>-</a:t>
            </a:r>
            <a:r>
              <a:rPr sz="2550" b="0" i="0" spc="-35" dirty="0">
                <a:solidFill>
                  <a:srgbClr val="000000"/>
                </a:solidFill>
                <a:latin typeface="Calibri Light"/>
                <a:cs typeface="Calibri Light"/>
              </a:rPr>
              <a:t>ACTION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DE </a:t>
            </a:r>
            <a:r>
              <a:rPr sz="2550" b="0" i="0" dirty="0">
                <a:solidFill>
                  <a:srgbClr val="000000"/>
                </a:solidFill>
                <a:latin typeface="Calibri Light"/>
                <a:cs typeface="Calibri Light"/>
              </a:rPr>
              <a:t>LA </a:t>
            </a: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F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UTURE</a:t>
            </a:r>
            <a:r>
              <a:rPr sz="2550" b="0" i="0" spc="3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SOCIÉTÉ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8392" y="2015832"/>
            <a:ext cx="2034879" cy="23478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7923" y="2167894"/>
            <a:ext cx="2239322" cy="2195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4668" y="2192224"/>
            <a:ext cx="2833563" cy="2189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557" y="4706111"/>
            <a:ext cx="1323975" cy="576580"/>
          </a:xfrm>
          <a:custGeom>
            <a:avLst/>
            <a:gdLst/>
            <a:ahLst/>
            <a:cxnLst/>
            <a:rect l="l" t="t" r="r" b="b"/>
            <a:pathLst>
              <a:path w="1323975" h="576579">
                <a:moveTo>
                  <a:pt x="1251839" y="144018"/>
                </a:moveTo>
                <a:lnTo>
                  <a:pt x="1107820" y="144018"/>
                </a:lnTo>
                <a:lnTo>
                  <a:pt x="1090457" y="172748"/>
                </a:lnTo>
                <a:lnTo>
                  <a:pt x="1070157" y="200789"/>
                </a:lnTo>
                <a:lnTo>
                  <a:pt x="1021105" y="254666"/>
                </a:lnTo>
                <a:lnTo>
                  <a:pt x="992534" y="280432"/>
                </a:lnTo>
                <a:lnTo>
                  <a:pt x="961387" y="305368"/>
                </a:lnTo>
                <a:lnTo>
                  <a:pt x="927753" y="329441"/>
                </a:lnTo>
                <a:lnTo>
                  <a:pt x="891724" y="352615"/>
                </a:lnTo>
                <a:lnTo>
                  <a:pt x="853388" y="374855"/>
                </a:lnTo>
                <a:lnTo>
                  <a:pt x="812837" y="396126"/>
                </a:lnTo>
                <a:lnTo>
                  <a:pt x="770160" y="416392"/>
                </a:lnTo>
                <a:lnTo>
                  <a:pt x="725448" y="435620"/>
                </a:lnTo>
                <a:lnTo>
                  <a:pt x="678791" y="453773"/>
                </a:lnTo>
                <a:lnTo>
                  <a:pt x="630279" y="470817"/>
                </a:lnTo>
                <a:lnTo>
                  <a:pt x="580001" y="486716"/>
                </a:lnTo>
                <a:lnTo>
                  <a:pt x="528049" y="501436"/>
                </a:lnTo>
                <a:lnTo>
                  <a:pt x="474513" y="514942"/>
                </a:lnTo>
                <a:lnTo>
                  <a:pt x="419482" y="527198"/>
                </a:lnTo>
                <a:lnTo>
                  <a:pt x="363047" y="538169"/>
                </a:lnTo>
                <a:lnTo>
                  <a:pt x="305298" y="547821"/>
                </a:lnTo>
                <a:lnTo>
                  <a:pt x="246326" y="556117"/>
                </a:lnTo>
                <a:lnTo>
                  <a:pt x="186219" y="563024"/>
                </a:lnTo>
                <a:lnTo>
                  <a:pt x="125069" y="568506"/>
                </a:lnTo>
                <a:lnTo>
                  <a:pt x="62966" y="572528"/>
                </a:lnTo>
                <a:lnTo>
                  <a:pt x="0" y="575056"/>
                </a:lnTo>
                <a:lnTo>
                  <a:pt x="62074" y="576049"/>
                </a:lnTo>
                <a:lnTo>
                  <a:pt x="123625" y="575566"/>
                </a:lnTo>
                <a:lnTo>
                  <a:pt x="184565" y="573638"/>
                </a:lnTo>
                <a:lnTo>
                  <a:pt x="244806" y="570293"/>
                </a:lnTo>
                <a:lnTo>
                  <a:pt x="304258" y="565563"/>
                </a:lnTo>
                <a:lnTo>
                  <a:pt x="362835" y="559478"/>
                </a:lnTo>
                <a:lnTo>
                  <a:pt x="420449" y="552068"/>
                </a:lnTo>
                <a:lnTo>
                  <a:pt x="477011" y="543364"/>
                </a:lnTo>
                <a:lnTo>
                  <a:pt x="532433" y="533395"/>
                </a:lnTo>
                <a:lnTo>
                  <a:pt x="586627" y="522192"/>
                </a:lnTo>
                <a:lnTo>
                  <a:pt x="639506" y="509785"/>
                </a:lnTo>
                <a:lnTo>
                  <a:pt x="690981" y="496205"/>
                </a:lnTo>
                <a:lnTo>
                  <a:pt x="740965" y="481482"/>
                </a:lnTo>
                <a:lnTo>
                  <a:pt x="789368" y="465645"/>
                </a:lnTo>
                <a:lnTo>
                  <a:pt x="836104" y="448726"/>
                </a:lnTo>
                <a:lnTo>
                  <a:pt x="881083" y="430754"/>
                </a:lnTo>
                <a:lnTo>
                  <a:pt x="924219" y="411760"/>
                </a:lnTo>
                <a:lnTo>
                  <a:pt x="965423" y="391774"/>
                </a:lnTo>
                <a:lnTo>
                  <a:pt x="1004607" y="370826"/>
                </a:lnTo>
                <a:lnTo>
                  <a:pt x="1041683" y="348947"/>
                </a:lnTo>
                <a:lnTo>
                  <a:pt x="1076563" y="326167"/>
                </a:lnTo>
                <a:lnTo>
                  <a:pt x="1109158" y="302516"/>
                </a:lnTo>
                <a:lnTo>
                  <a:pt x="1139382" y="278025"/>
                </a:lnTo>
                <a:lnTo>
                  <a:pt x="1192361" y="226641"/>
                </a:lnTo>
                <a:lnTo>
                  <a:pt x="1234796" y="172258"/>
                </a:lnTo>
                <a:lnTo>
                  <a:pt x="1251839" y="144018"/>
                </a:lnTo>
                <a:close/>
              </a:path>
              <a:path w="1323975" h="576579">
                <a:moveTo>
                  <a:pt x="1218564" y="0"/>
                </a:moveTo>
                <a:lnTo>
                  <a:pt x="1035812" y="144018"/>
                </a:lnTo>
                <a:lnTo>
                  <a:pt x="1323847" y="144018"/>
                </a:lnTo>
                <a:lnTo>
                  <a:pt x="121856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8855" y="4706111"/>
            <a:ext cx="1362710" cy="576580"/>
          </a:xfrm>
          <a:custGeom>
            <a:avLst/>
            <a:gdLst/>
            <a:ahLst/>
            <a:cxnLst/>
            <a:rect l="l" t="t" r="r" b="b"/>
            <a:pathLst>
              <a:path w="1362710" h="576579">
                <a:moveTo>
                  <a:pt x="144018" y="0"/>
                </a:moveTo>
                <a:lnTo>
                  <a:pt x="0" y="0"/>
                </a:lnTo>
                <a:lnTo>
                  <a:pt x="1689" y="30592"/>
                </a:lnTo>
                <a:lnTo>
                  <a:pt x="14949" y="90491"/>
                </a:lnTo>
                <a:lnTo>
                  <a:pt x="40825" y="148408"/>
                </a:lnTo>
                <a:lnTo>
                  <a:pt x="78641" y="204025"/>
                </a:lnTo>
                <a:lnTo>
                  <a:pt x="127725" y="257024"/>
                </a:lnTo>
                <a:lnTo>
                  <a:pt x="156281" y="282442"/>
                </a:lnTo>
                <a:lnTo>
                  <a:pt x="187402" y="307086"/>
                </a:lnTo>
                <a:lnTo>
                  <a:pt x="221002" y="330916"/>
                </a:lnTo>
                <a:lnTo>
                  <a:pt x="256999" y="353892"/>
                </a:lnTo>
                <a:lnTo>
                  <a:pt x="295306" y="375975"/>
                </a:lnTo>
                <a:lnTo>
                  <a:pt x="335841" y="397124"/>
                </a:lnTo>
                <a:lnTo>
                  <a:pt x="378519" y="417300"/>
                </a:lnTo>
                <a:lnTo>
                  <a:pt x="423255" y="436463"/>
                </a:lnTo>
                <a:lnTo>
                  <a:pt x="469966" y="454573"/>
                </a:lnTo>
                <a:lnTo>
                  <a:pt x="518567" y="471590"/>
                </a:lnTo>
                <a:lnTo>
                  <a:pt x="568975" y="487475"/>
                </a:lnTo>
                <a:lnTo>
                  <a:pt x="621104" y="502188"/>
                </a:lnTo>
                <a:lnTo>
                  <a:pt x="674870" y="515688"/>
                </a:lnTo>
                <a:lnTo>
                  <a:pt x="730190" y="527936"/>
                </a:lnTo>
                <a:lnTo>
                  <a:pt x="786980" y="538893"/>
                </a:lnTo>
                <a:lnTo>
                  <a:pt x="845154" y="548517"/>
                </a:lnTo>
                <a:lnTo>
                  <a:pt x="904628" y="556771"/>
                </a:lnTo>
                <a:lnTo>
                  <a:pt x="965320" y="563613"/>
                </a:lnTo>
                <a:lnTo>
                  <a:pt x="1027143" y="569004"/>
                </a:lnTo>
                <a:lnTo>
                  <a:pt x="1090015" y="572904"/>
                </a:lnTo>
                <a:lnTo>
                  <a:pt x="1153850" y="575273"/>
                </a:lnTo>
                <a:lnTo>
                  <a:pt x="1218565" y="576072"/>
                </a:lnTo>
                <a:lnTo>
                  <a:pt x="1362583" y="576072"/>
                </a:lnTo>
                <a:lnTo>
                  <a:pt x="1297868" y="575273"/>
                </a:lnTo>
                <a:lnTo>
                  <a:pt x="1234033" y="572904"/>
                </a:lnTo>
                <a:lnTo>
                  <a:pt x="1171161" y="569004"/>
                </a:lnTo>
                <a:lnTo>
                  <a:pt x="1109338" y="563613"/>
                </a:lnTo>
                <a:lnTo>
                  <a:pt x="1048646" y="556771"/>
                </a:lnTo>
                <a:lnTo>
                  <a:pt x="989172" y="548517"/>
                </a:lnTo>
                <a:lnTo>
                  <a:pt x="930998" y="538893"/>
                </a:lnTo>
                <a:lnTo>
                  <a:pt x="874208" y="527936"/>
                </a:lnTo>
                <a:lnTo>
                  <a:pt x="818888" y="515688"/>
                </a:lnTo>
                <a:lnTo>
                  <a:pt x="765122" y="502188"/>
                </a:lnTo>
                <a:lnTo>
                  <a:pt x="712993" y="487475"/>
                </a:lnTo>
                <a:lnTo>
                  <a:pt x="662585" y="471590"/>
                </a:lnTo>
                <a:lnTo>
                  <a:pt x="613984" y="454573"/>
                </a:lnTo>
                <a:lnTo>
                  <a:pt x="567273" y="436463"/>
                </a:lnTo>
                <a:lnTo>
                  <a:pt x="522537" y="417300"/>
                </a:lnTo>
                <a:lnTo>
                  <a:pt x="479859" y="397124"/>
                </a:lnTo>
                <a:lnTo>
                  <a:pt x="439324" y="375975"/>
                </a:lnTo>
                <a:lnTo>
                  <a:pt x="401017" y="353892"/>
                </a:lnTo>
                <a:lnTo>
                  <a:pt x="365020" y="330916"/>
                </a:lnTo>
                <a:lnTo>
                  <a:pt x="331420" y="307086"/>
                </a:lnTo>
                <a:lnTo>
                  <a:pt x="300299" y="282442"/>
                </a:lnTo>
                <a:lnTo>
                  <a:pt x="271743" y="257024"/>
                </a:lnTo>
                <a:lnTo>
                  <a:pt x="222659" y="204025"/>
                </a:lnTo>
                <a:lnTo>
                  <a:pt x="184843" y="148408"/>
                </a:lnTo>
                <a:lnTo>
                  <a:pt x="158967" y="90491"/>
                </a:lnTo>
                <a:lnTo>
                  <a:pt x="145707" y="30592"/>
                </a:lnTo>
                <a:lnTo>
                  <a:pt x="144018" y="0"/>
                </a:lnTo>
                <a:close/>
              </a:path>
            </a:pathLst>
          </a:custGeom>
          <a:solidFill>
            <a:srgbClr val="375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8855" y="4706111"/>
            <a:ext cx="2614930" cy="576580"/>
          </a:xfrm>
          <a:custGeom>
            <a:avLst/>
            <a:gdLst/>
            <a:ahLst/>
            <a:cxnLst/>
            <a:rect l="l" t="t" r="r" b="b"/>
            <a:pathLst>
              <a:path w="2614929" h="576579">
                <a:moveTo>
                  <a:pt x="1290701" y="575056"/>
                </a:moveTo>
                <a:lnTo>
                  <a:pt x="1353667" y="572528"/>
                </a:lnTo>
                <a:lnTo>
                  <a:pt x="1415770" y="568506"/>
                </a:lnTo>
                <a:lnTo>
                  <a:pt x="1476920" y="563024"/>
                </a:lnTo>
                <a:lnTo>
                  <a:pt x="1537027" y="556117"/>
                </a:lnTo>
                <a:lnTo>
                  <a:pt x="1595999" y="547821"/>
                </a:lnTo>
                <a:lnTo>
                  <a:pt x="1653748" y="538169"/>
                </a:lnTo>
                <a:lnTo>
                  <a:pt x="1710183" y="527198"/>
                </a:lnTo>
                <a:lnTo>
                  <a:pt x="1765214" y="514942"/>
                </a:lnTo>
                <a:lnTo>
                  <a:pt x="1818750" y="501436"/>
                </a:lnTo>
                <a:lnTo>
                  <a:pt x="1870702" y="486716"/>
                </a:lnTo>
                <a:lnTo>
                  <a:pt x="1920980" y="470817"/>
                </a:lnTo>
                <a:lnTo>
                  <a:pt x="1969492" y="453773"/>
                </a:lnTo>
                <a:lnTo>
                  <a:pt x="2016149" y="435620"/>
                </a:lnTo>
                <a:lnTo>
                  <a:pt x="2060861" y="416392"/>
                </a:lnTo>
                <a:lnTo>
                  <a:pt x="2103538" y="396126"/>
                </a:lnTo>
                <a:lnTo>
                  <a:pt x="2144089" y="374855"/>
                </a:lnTo>
                <a:lnTo>
                  <a:pt x="2182425" y="352615"/>
                </a:lnTo>
                <a:lnTo>
                  <a:pt x="2218454" y="329441"/>
                </a:lnTo>
                <a:lnTo>
                  <a:pt x="2252088" y="305368"/>
                </a:lnTo>
                <a:lnTo>
                  <a:pt x="2283235" y="280432"/>
                </a:lnTo>
                <a:lnTo>
                  <a:pt x="2311806" y="254666"/>
                </a:lnTo>
                <a:lnTo>
                  <a:pt x="2360858" y="200789"/>
                </a:lnTo>
                <a:lnTo>
                  <a:pt x="2398522" y="144018"/>
                </a:lnTo>
                <a:lnTo>
                  <a:pt x="2326513" y="144018"/>
                </a:lnTo>
                <a:lnTo>
                  <a:pt x="2509266" y="0"/>
                </a:lnTo>
                <a:lnTo>
                  <a:pt x="2614548" y="144018"/>
                </a:lnTo>
                <a:lnTo>
                  <a:pt x="2542540" y="144018"/>
                </a:lnTo>
                <a:lnTo>
                  <a:pt x="2525691" y="171961"/>
                </a:lnTo>
                <a:lnTo>
                  <a:pt x="2483778" y="225832"/>
                </a:lnTo>
                <a:lnTo>
                  <a:pt x="2431474" y="276807"/>
                </a:lnTo>
                <a:lnTo>
                  <a:pt x="2401635" y="301133"/>
                </a:lnTo>
                <a:lnTo>
                  <a:pt x="2369450" y="324642"/>
                </a:lnTo>
                <a:lnTo>
                  <a:pt x="2335003" y="347305"/>
                </a:lnTo>
                <a:lnTo>
                  <a:pt x="2298380" y="369090"/>
                </a:lnTo>
                <a:lnTo>
                  <a:pt x="2259663" y="389966"/>
                </a:lnTo>
                <a:lnTo>
                  <a:pt x="2218936" y="409904"/>
                </a:lnTo>
                <a:lnTo>
                  <a:pt x="2176285" y="428872"/>
                </a:lnTo>
                <a:lnTo>
                  <a:pt x="2131792" y="446839"/>
                </a:lnTo>
                <a:lnTo>
                  <a:pt x="2085543" y="463774"/>
                </a:lnTo>
                <a:lnTo>
                  <a:pt x="2037621" y="479648"/>
                </a:lnTo>
                <a:lnTo>
                  <a:pt x="1988111" y="494428"/>
                </a:lnTo>
                <a:lnTo>
                  <a:pt x="1937096" y="508085"/>
                </a:lnTo>
                <a:lnTo>
                  <a:pt x="1884661" y="520587"/>
                </a:lnTo>
                <a:lnTo>
                  <a:pt x="1830889" y="531903"/>
                </a:lnTo>
                <a:lnTo>
                  <a:pt x="1775866" y="542004"/>
                </a:lnTo>
                <a:lnTo>
                  <a:pt x="1719674" y="550858"/>
                </a:lnTo>
                <a:lnTo>
                  <a:pt x="1662399" y="558434"/>
                </a:lnTo>
                <a:lnTo>
                  <a:pt x="1604124" y="564701"/>
                </a:lnTo>
                <a:lnTo>
                  <a:pt x="1544933" y="569630"/>
                </a:lnTo>
                <a:lnTo>
                  <a:pt x="1484911" y="573188"/>
                </a:lnTo>
                <a:lnTo>
                  <a:pt x="1424142" y="575345"/>
                </a:lnTo>
                <a:lnTo>
                  <a:pt x="1362709" y="576072"/>
                </a:lnTo>
                <a:lnTo>
                  <a:pt x="1218565" y="576072"/>
                </a:lnTo>
                <a:lnTo>
                  <a:pt x="1153850" y="575273"/>
                </a:lnTo>
                <a:lnTo>
                  <a:pt x="1090015" y="572904"/>
                </a:lnTo>
                <a:lnTo>
                  <a:pt x="1027143" y="569004"/>
                </a:lnTo>
                <a:lnTo>
                  <a:pt x="965320" y="563613"/>
                </a:lnTo>
                <a:lnTo>
                  <a:pt x="904628" y="556771"/>
                </a:lnTo>
                <a:lnTo>
                  <a:pt x="845154" y="548517"/>
                </a:lnTo>
                <a:lnTo>
                  <a:pt x="786980" y="538893"/>
                </a:lnTo>
                <a:lnTo>
                  <a:pt x="730190" y="527936"/>
                </a:lnTo>
                <a:lnTo>
                  <a:pt x="674870" y="515688"/>
                </a:lnTo>
                <a:lnTo>
                  <a:pt x="621104" y="502188"/>
                </a:lnTo>
                <a:lnTo>
                  <a:pt x="568975" y="487475"/>
                </a:lnTo>
                <a:lnTo>
                  <a:pt x="518567" y="471590"/>
                </a:lnTo>
                <a:lnTo>
                  <a:pt x="469966" y="454573"/>
                </a:lnTo>
                <a:lnTo>
                  <a:pt x="423255" y="436463"/>
                </a:lnTo>
                <a:lnTo>
                  <a:pt x="378519" y="417300"/>
                </a:lnTo>
                <a:lnTo>
                  <a:pt x="335841" y="397124"/>
                </a:lnTo>
                <a:lnTo>
                  <a:pt x="295306" y="375975"/>
                </a:lnTo>
                <a:lnTo>
                  <a:pt x="256999" y="353892"/>
                </a:lnTo>
                <a:lnTo>
                  <a:pt x="221002" y="330916"/>
                </a:lnTo>
                <a:lnTo>
                  <a:pt x="187402" y="307086"/>
                </a:lnTo>
                <a:lnTo>
                  <a:pt x="156281" y="282442"/>
                </a:lnTo>
                <a:lnTo>
                  <a:pt x="127725" y="257024"/>
                </a:lnTo>
                <a:lnTo>
                  <a:pt x="78641" y="204025"/>
                </a:lnTo>
                <a:lnTo>
                  <a:pt x="40825" y="148408"/>
                </a:lnTo>
                <a:lnTo>
                  <a:pt x="14949" y="90491"/>
                </a:lnTo>
                <a:lnTo>
                  <a:pt x="1689" y="30592"/>
                </a:lnTo>
                <a:lnTo>
                  <a:pt x="0" y="0"/>
                </a:lnTo>
                <a:lnTo>
                  <a:pt x="144018" y="0"/>
                </a:lnTo>
                <a:lnTo>
                  <a:pt x="145707" y="30592"/>
                </a:lnTo>
                <a:lnTo>
                  <a:pt x="150718" y="60769"/>
                </a:lnTo>
                <a:lnTo>
                  <a:pt x="170370" y="119717"/>
                </a:lnTo>
                <a:lnTo>
                  <a:pt x="202300" y="176524"/>
                </a:lnTo>
                <a:lnTo>
                  <a:pt x="245835" y="230872"/>
                </a:lnTo>
                <a:lnTo>
                  <a:pt x="300299" y="282442"/>
                </a:lnTo>
                <a:lnTo>
                  <a:pt x="331420" y="307086"/>
                </a:lnTo>
                <a:lnTo>
                  <a:pt x="365020" y="330916"/>
                </a:lnTo>
                <a:lnTo>
                  <a:pt x="401017" y="353892"/>
                </a:lnTo>
                <a:lnTo>
                  <a:pt x="439324" y="375975"/>
                </a:lnTo>
                <a:lnTo>
                  <a:pt x="479859" y="397124"/>
                </a:lnTo>
                <a:lnTo>
                  <a:pt x="522537" y="417300"/>
                </a:lnTo>
                <a:lnTo>
                  <a:pt x="567273" y="436463"/>
                </a:lnTo>
                <a:lnTo>
                  <a:pt x="613984" y="454573"/>
                </a:lnTo>
                <a:lnTo>
                  <a:pt x="662585" y="471590"/>
                </a:lnTo>
                <a:lnTo>
                  <a:pt x="712993" y="487475"/>
                </a:lnTo>
                <a:lnTo>
                  <a:pt x="765122" y="502188"/>
                </a:lnTo>
                <a:lnTo>
                  <a:pt x="818888" y="515688"/>
                </a:lnTo>
                <a:lnTo>
                  <a:pt x="874208" y="527936"/>
                </a:lnTo>
                <a:lnTo>
                  <a:pt x="930998" y="538893"/>
                </a:lnTo>
                <a:lnTo>
                  <a:pt x="989172" y="548517"/>
                </a:lnTo>
                <a:lnTo>
                  <a:pt x="1048646" y="556771"/>
                </a:lnTo>
                <a:lnTo>
                  <a:pt x="1109338" y="563613"/>
                </a:lnTo>
                <a:lnTo>
                  <a:pt x="1171161" y="569004"/>
                </a:lnTo>
                <a:lnTo>
                  <a:pt x="1234033" y="572904"/>
                </a:lnTo>
                <a:lnTo>
                  <a:pt x="1297868" y="575273"/>
                </a:lnTo>
                <a:lnTo>
                  <a:pt x="1362583" y="576072"/>
                </a:lnTo>
              </a:path>
            </a:pathLst>
          </a:custGeom>
          <a:ln w="12191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33383" y="4706111"/>
            <a:ext cx="1325245" cy="576580"/>
          </a:xfrm>
          <a:custGeom>
            <a:avLst/>
            <a:gdLst/>
            <a:ahLst/>
            <a:cxnLst/>
            <a:rect l="l" t="t" r="r" b="b"/>
            <a:pathLst>
              <a:path w="1325245" h="576579">
                <a:moveTo>
                  <a:pt x="1252727" y="144018"/>
                </a:moveTo>
                <a:lnTo>
                  <a:pt x="1108710" y="144018"/>
                </a:lnTo>
                <a:lnTo>
                  <a:pt x="1091330" y="172748"/>
                </a:lnTo>
                <a:lnTo>
                  <a:pt x="1071010" y="200789"/>
                </a:lnTo>
                <a:lnTo>
                  <a:pt x="1021914" y="254666"/>
                </a:lnTo>
                <a:lnTo>
                  <a:pt x="993318" y="280432"/>
                </a:lnTo>
                <a:lnTo>
                  <a:pt x="962144" y="305368"/>
                </a:lnTo>
                <a:lnTo>
                  <a:pt x="928481" y="329441"/>
                </a:lnTo>
                <a:lnTo>
                  <a:pt x="892421" y="352615"/>
                </a:lnTo>
                <a:lnTo>
                  <a:pt x="854053" y="374855"/>
                </a:lnTo>
                <a:lnTo>
                  <a:pt x="813468" y="396126"/>
                </a:lnTo>
                <a:lnTo>
                  <a:pt x="770756" y="416392"/>
                </a:lnTo>
                <a:lnTo>
                  <a:pt x="726007" y="435620"/>
                </a:lnTo>
                <a:lnTo>
                  <a:pt x="679312" y="453773"/>
                </a:lnTo>
                <a:lnTo>
                  <a:pt x="630760" y="470817"/>
                </a:lnTo>
                <a:lnTo>
                  <a:pt x="580442" y="486716"/>
                </a:lnTo>
                <a:lnTo>
                  <a:pt x="528449" y="501436"/>
                </a:lnTo>
                <a:lnTo>
                  <a:pt x="474870" y="514942"/>
                </a:lnTo>
                <a:lnTo>
                  <a:pt x="419797" y="527198"/>
                </a:lnTo>
                <a:lnTo>
                  <a:pt x="363318" y="538169"/>
                </a:lnTo>
                <a:lnTo>
                  <a:pt x="305525" y="547821"/>
                </a:lnTo>
                <a:lnTo>
                  <a:pt x="246507" y="556117"/>
                </a:lnTo>
                <a:lnTo>
                  <a:pt x="186356" y="563024"/>
                </a:lnTo>
                <a:lnTo>
                  <a:pt x="125160" y="568506"/>
                </a:lnTo>
                <a:lnTo>
                  <a:pt x="63012" y="572528"/>
                </a:lnTo>
                <a:lnTo>
                  <a:pt x="0" y="575056"/>
                </a:lnTo>
                <a:lnTo>
                  <a:pt x="62128" y="576049"/>
                </a:lnTo>
                <a:lnTo>
                  <a:pt x="123730" y="575566"/>
                </a:lnTo>
                <a:lnTo>
                  <a:pt x="184720" y="573638"/>
                </a:lnTo>
                <a:lnTo>
                  <a:pt x="245008" y="570293"/>
                </a:lnTo>
                <a:lnTo>
                  <a:pt x="304507" y="565563"/>
                </a:lnTo>
                <a:lnTo>
                  <a:pt x="363128" y="559478"/>
                </a:lnTo>
                <a:lnTo>
                  <a:pt x="420784" y="552068"/>
                </a:lnTo>
                <a:lnTo>
                  <a:pt x="477387" y="543364"/>
                </a:lnTo>
                <a:lnTo>
                  <a:pt x="532848" y="533395"/>
                </a:lnTo>
                <a:lnTo>
                  <a:pt x="587080" y="522192"/>
                </a:lnTo>
                <a:lnTo>
                  <a:pt x="639995" y="509785"/>
                </a:lnTo>
                <a:lnTo>
                  <a:pt x="691505" y="496205"/>
                </a:lnTo>
                <a:lnTo>
                  <a:pt x="741521" y="481482"/>
                </a:lnTo>
                <a:lnTo>
                  <a:pt x="789955" y="465645"/>
                </a:lnTo>
                <a:lnTo>
                  <a:pt x="836721" y="448726"/>
                </a:lnTo>
                <a:lnTo>
                  <a:pt x="881729" y="430754"/>
                </a:lnTo>
                <a:lnTo>
                  <a:pt x="924892" y="411760"/>
                </a:lnTo>
                <a:lnTo>
                  <a:pt x="966121" y="391774"/>
                </a:lnTo>
                <a:lnTo>
                  <a:pt x="1005330" y="370826"/>
                </a:lnTo>
                <a:lnTo>
                  <a:pt x="1042429" y="348947"/>
                </a:lnTo>
                <a:lnTo>
                  <a:pt x="1077331" y="326167"/>
                </a:lnTo>
                <a:lnTo>
                  <a:pt x="1109947" y="302516"/>
                </a:lnTo>
                <a:lnTo>
                  <a:pt x="1140190" y="278025"/>
                </a:lnTo>
                <a:lnTo>
                  <a:pt x="1193205" y="226641"/>
                </a:lnTo>
                <a:lnTo>
                  <a:pt x="1235671" y="172258"/>
                </a:lnTo>
                <a:lnTo>
                  <a:pt x="1252727" y="144018"/>
                </a:lnTo>
                <a:close/>
              </a:path>
              <a:path w="1325245" h="576579">
                <a:moveTo>
                  <a:pt x="1219454" y="0"/>
                </a:moveTo>
                <a:lnTo>
                  <a:pt x="1036701" y="144018"/>
                </a:lnTo>
                <a:lnTo>
                  <a:pt x="1324737" y="144018"/>
                </a:lnTo>
                <a:lnTo>
                  <a:pt x="121945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42047" y="4706111"/>
            <a:ext cx="1363345" cy="576580"/>
          </a:xfrm>
          <a:custGeom>
            <a:avLst/>
            <a:gdLst/>
            <a:ahLst/>
            <a:cxnLst/>
            <a:rect l="l" t="t" r="r" b="b"/>
            <a:pathLst>
              <a:path w="1363345" h="576579">
                <a:moveTo>
                  <a:pt x="144018" y="0"/>
                </a:moveTo>
                <a:lnTo>
                  <a:pt x="0" y="0"/>
                </a:lnTo>
                <a:lnTo>
                  <a:pt x="1690" y="30592"/>
                </a:lnTo>
                <a:lnTo>
                  <a:pt x="14960" y="90491"/>
                </a:lnTo>
                <a:lnTo>
                  <a:pt x="40853" y="148408"/>
                </a:lnTo>
                <a:lnTo>
                  <a:pt x="78697" y="204025"/>
                </a:lnTo>
                <a:lnTo>
                  <a:pt x="127815" y="257024"/>
                </a:lnTo>
                <a:lnTo>
                  <a:pt x="156392" y="282442"/>
                </a:lnTo>
                <a:lnTo>
                  <a:pt x="187535" y="307086"/>
                </a:lnTo>
                <a:lnTo>
                  <a:pt x="221159" y="330916"/>
                </a:lnTo>
                <a:lnTo>
                  <a:pt x="257181" y="353892"/>
                </a:lnTo>
                <a:lnTo>
                  <a:pt x="295516" y="375975"/>
                </a:lnTo>
                <a:lnTo>
                  <a:pt x="336080" y="397124"/>
                </a:lnTo>
                <a:lnTo>
                  <a:pt x="378788" y="417300"/>
                </a:lnTo>
                <a:lnTo>
                  <a:pt x="423557" y="436463"/>
                </a:lnTo>
                <a:lnTo>
                  <a:pt x="470302" y="454573"/>
                </a:lnTo>
                <a:lnTo>
                  <a:pt x="518938" y="471590"/>
                </a:lnTo>
                <a:lnTo>
                  <a:pt x="569382" y="487475"/>
                </a:lnTo>
                <a:lnTo>
                  <a:pt x="621549" y="502188"/>
                </a:lnTo>
                <a:lnTo>
                  <a:pt x="675355" y="515688"/>
                </a:lnTo>
                <a:lnTo>
                  <a:pt x="730716" y="527936"/>
                </a:lnTo>
                <a:lnTo>
                  <a:pt x="787547" y="538893"/>
                </a:lnTo>
                <a:lnTo>
                  <a:pt x="845764" y="548517"/>
                </a:lnTo>
                <a:lnTo>
                  <a:pt x="905283" y="556771"/>
                </a:lnTo>
                <a:lnTo>
                  <a:pt x="966019" y="563613"/>
                </a:lnTo>
                <a:lnTo>
                  <a:pt x="1027888" y="569004"/>
                </a:lnTo>
                <a:lnTo>
                  <a:pt x="1090807" y="572904"/>
                </a:lnTo>
                <a:lnTo>
                  <a:pt x="1154690" y="575273"/>
                </a:lnTo>
                <a:lnTo>
                  <a:pt x="1219453" y="576072"/>
                </a:lnTo>
                <a:lnTo>
                  <a:pt x="1363345" y="576072"/>
                </a:lnTo>
                <a:lnTo>
                  <a:pt x="1298593" y="575273"/>
                </a:lnTo>
                <a:lnTo>
                  <a:pt x="1234721" y="572904"/>
                </a:lnTo>
                <a:lnTo>
                  <a:pt x="1171813" y="569004"/>
                </a:lnTo>
                <a:lnTo>
                  <a:pt x="1109953" y="563613"/>
                </a:lnTo>
                <a:lnTo>
                  <a:pt x="1049226" y="556771"/>
                </a:lnTo>
                <a:lnTo>
                  <a:pt x="989715" y="548517"/>
                </a:lnTo>
                <a:lnTo>
                  <a:pt x="931506" y="538893"/>
                </a:lnTo>
                <a:lnTo>
                  <a:pt x="874682" y="527936"/>
                </a:lnTo>
                <a:lnTo>
                  <a:pt x="819328" y="515688"/>
                </a:lnTo>
                <a:lnTo>
                  <a:pt x="765528" y="502188"/>
                </a:lnTo>
                <a:lnTo>
                  <a:pt x="713366" y="487475"/>
                </a:lnTo>
                <a:lnTo>
                  <a:pt x="662927" y="471590"/>
                </a:lnTo>
                <a:lnTo>
                  <a:pt x="614295" y="454573"/>
                </a:lnTo>
                <a:lnTo>
                  <a:pt x="567554" y="436463"/>
                </a:lnTo>
                <a:lnTo>
                  <a:pt x="522789" y="417300"/>
                </a:lnTo>
                <a:lnTo>
                  <a:pt x="480083" y="397124"/>
                </a:lnTo>
                <a:lnTo>
                  <a:pt x="439522" y="375975"/>
                </a:lnTo>
                <a:lnTo>
                  <a:pt x="401189" y="353892"/>
                </a:lnTo>
                <a:lnTo>
                  <a:pt x="365170" y="330916"/>
                </a:lnTo>
                <a:lnTo>
                  <a:pt x="331547" y="307086"/>
                </a:lnTo>
                <a:lnTo>
                  <a:pt x="300406" y="282442"/>
                </a:lnTo>
                <a:lnTo>
                  <a:pt x="271830" y="257024"/>
                </a:lnTo>
                <a:lnTo>
                  <a:pt x="222713" y="204025"/>
                </a:lnTo>
                <a:lnTo>
                  <a:pt x="184871" y="148408"/>
                </a:lnTo>
                <a:lnTo>
                  <a:pt x="158978" y="90491"/>
                </a:lnTo>
                <a:lnTo>
                  <a:pt x="145708" y="30592"/>
                </a:lnTo>
                <a:lnTo>
                  <a:pt x="144018" y="0"/>
                </a:lnTo>
                <a:close/>
              </a:path>
            </a:pathLst>
          </a:custGeom>
          <a:solidFill>
            <a:srgbClr val="375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42047" y="4706111"/>
            <a:ext cx="2616200" cy="576580"/>
          </a:xfrm>
          <a:custGeom>
            <a:avLst/>
            <a:gdLst/>
            <a:ahLst/>
            <a:cxnLst/>
            <a:rect l="l" t="t" r="r" b="b"/>
            <a:pathLst>
              <a:path w="2616200" h="576579">
                <a:moveTo>
                  <a:pt x="1291335" y="575056"/>
                </a:moveTo>
                <a:lnTo>
                  <a:pt x="1354348" y="572528"/>
                </a:lnTo>
                <a:lnTo>
                  <a:pt x="1416496" y="568506"/>
                </a:lnTo>
                <a:lnTo>
                  <a:pt x="1477692" y="563024"/>
                </a:lnTo>
                <a:lnTo>
                  <a:pt x="1537843" y="556117"/>
                </a:lnTo>
                <a:lnTo>
                  <a:pt x="1596861" y="547821"/>
                </a:lnTo>
                <a:lnTo>
                  <a:pt x="1654654" y="538169"/>
                </a:lnTo>
                <a:lnTo>
                  <a:pt x="1711133" y="527198"/>
                </a:lnTo>
                <a:lnTo>
                  <a:pt x="1766206" y="514942"/>
                </a:lnTo>
                <a:lnTo>
                  <a:pt x="1819785" y="501436"/>
                </a:lnTo>
                <a:lnTo>
                  <a:pt x="1871778" y="486716"/>
                </a:lnTo>
                <a:lnTo>
                  <a:pt x="1922096" y="470817"/>
                </a:lnTo>
                <a:lnTo>
                  <a:pt x="1970648" y="453773"/>
                </a:lnTo>
                <a:lnTo>
                  <a:pt x="2017343" y="435620"/>
                </a:lnTo>
                <a:lnTo>
                  <a:pt x="2062092" y="416392"/>
                </a:lnTo>
                <a:lnTo>
                  <a:pt x="2104804" y="396126"/>
                </a:lnTo>
                <a:lnTo>
                  <a:pt x="2145389" y="374855"/>
                </a:lnTo>
                <a:lnTo>
                  <a:pt x="2183757" y="352615"/>
                </a:lnTo>
                <a:lnTo>
                  <a:pt x="2219817" y="329441"/>
                </a:lnTo>
                <a:lnTo>
                  <a:pt x="2253480" y="305368"/>
                </a:lnTo>
                <a:lnTo>
                  <a:pt x="2284654" y="280432"/>
                </a:lnTo>
                <a:lnTo>
                  <a:pt x="2313250" y="254666"/>
                </a:lnTo>
                <a:lnTo>
                  <a:pt x="2362346" y="200789"/>
                </a:lnTo>
                <a:lnTo>
                  <a:pt x="2400046" y="144018"/>
                </a:lnTo>
                <a:lnTo>
                  <a:pt x="2328036" y="144018"/>
                </a:lnTo>
                <a:lnTo>
                  <a:pt x="2510790" y="0"/>
                </a:lnTo>
                <a:lnTo>
                  <a:pt x="2616073" y="144018"/>
                </a:lnTo>
                <a:lnTo>
                  <a:pt x="2544063" y="144018"/>
                </a:lnTo>
                <a:lnTo>
                  <a:pt x="2527213" y="171961"/>
                </a:lnTo>
                <a:lnTo>
                  <a:pt x="2485289" y="225832"/>
                </a:lnTo>
                <a:lnTo>
                  <a:pt x="2432960" y="276807"/>
                </a:lnTo>
                <a:lnTo>
                  <a:pt x="2403105" y="301133"/>
                </a:lnTo>
                <a:lnTo>
                  <a:pt x="2370901" y="324642"/>
                </a:lnTo>
                <a:lnTo>
                  <a:pt x="2336434" y="347305"/>
                </a:lnTo>
                <a:lnTo>
                  <a:pt x="2299786" y="369090"/>
                </a:lnTo>
                <a:lnTo>
                  <a:pt x="2261043" y="389966"/>
                </a:lnTo>
                <a:lnTo>
                  <a:pt x="2220288" y="409904"/>
                </a:lnTo>
                <a:lnTo>
                  <a:pt x="2177605" y="428872"/>
                </a:lnTo>
                <a:lnTo>
                  <a:pt x="2133080" y="446839"/>
                </a:lnTo>
                <a:lnTo>
                  <a:pt x="2086795" y="463774"/>
                </a:lnTo>
                <a:lnTo>
                  <a:pt x="2038836" y="479648"/>
                </a:lnTo>
                <a:lnTo>
                  <a:pt x="1989286" y="494428"/>
                </a:lnTo>
                <a:lnTo>
                  <a:pt x="1938230" y="508085"/>
                </a:lnTo>
                <a:lnTo>
                  <a:pt x="1885752" y="520587"/>
                </a:lnTo>
                <a:lnTo>
                  <a:pt x="1831936" y="531903"/>
                </a:lnTo>
                <a:lnTo>
                  <a:pt x="1776866" y="542004"/>
                </a:lnTo>
                <a:lnTo>
                  <a:pt x="1720626" y="550858"/>
                </a:lnTo>
                <a:lnTo>
                  <a:pt x="1663302" y="558434"/>
                </a:lnTo>
                <a:lnTo>
                  <a:pt x="1604976" y="564701"/>
                </a:lnTo>
                <a:lnTo>
                  <a:pt x="1545733" y="569630"/>
                </a:lnTo>
                <a:lnTo>
                  <a:pt x="1485657" y="573188"/>
                </a:lnTo>
                <a:lnTo>
                  <a:pt x="1424833" y="575345"/>
                </a:lnTo>
                <a:lnTo>
                  <a:pt x="1363345" y="576072"/>
                </a:lnTo>
                <a:lnTo>
                  <a:pt x="1219453" y="576072"/>
                </a:lnTo>
                <a:lnTo>
                  <a:pt x="1154690" y="575273"/>
                </a:lnTo>
                <a:lnTo>
                  <a:pt x="1090807" y="572904"/>
                </a:lnTo>
                <a:lnTo>
                  <a:pt x="1027888" y="569004"/>
                </a:lnTo>
                <a:lnTo>
                  <a:pt x="966019" y="563613"/>
                </a:lnTo>
                <a:lnTo>
                  <a:pt x="905283" y="556771"/>
                </a:lnTo>
                <a:lnTo>
                  <a:pt x="845764" y="548517"/>
                </a:lnTo>
                <a:lnTo>
                  <a:pt x="787547" y="538893"/>
                </a:lnTo>
                <a:lnTo>
                  <a:pt x="730716" y="527936"/>
                </a:lnTo>
                <a:lnTo>
                  <a:pt x="675355" y="515688"/>
                </a:lnTo>
                <a:lnTo>
                  <a:pt x="621549" y="502188"/>
                </a:lnTo>
                <a:lnTo>
                  <a:pt x="569382" y="487475"/>
                </a:lnTo>
                <a:lnTo>
                  <a:pt x="518938" y="471590"/>
                </a:lnTo>
                <a:lnTo>
                  <a:pt x="470302" y="454573"/>
                </a:lnTo>
                <a:lnTo>
                  <a:pt x="423557" y="436463"/>
                </a:lnTo>
                <a:lnTo>
                  <a:pt x="378788" y="417300"/>
                </a:lnTo>
                <a:lnTo>
                  <a:pt x="336080" y="397124"/>
                </a:lnTo>
                <a:lnTo>
                  <a:pt x="295516" y="375975"/>
                </a:lnTo>
                <a:lnTo>
                  <a:pt x="257181" y="353892"/>
                </a:lnTo>
                <a:lnTo>
                  <a:pt x="221159" y="330916"/>
                </a:lnTo>
                <a:lnTo>
                  <a:pt x="187535" y="307086"/>
                </a:lnTo>
                <a:lnTo>
                  <a:pt x="156392" y="282442"/>
                </a:lnTo>
                <a:lnTo>
                  <a:pt x="127815" y="257024"/>
                </a:lnTo>
                <a:lnTo>
                  <a:pt x="78697" y="204025"/>
                </a:lnTo>
                <a:lnTo>
                  <a:pt x="40853" y="148408"/>
                </a:lnTo>
                <a:lnTo>
                  <a:pt x="14960" y="90491"/>
                </a:lnTo>
                <a:lnTo>
                  <a:pt x="1690" y="30592"/>
                </a:lnTo>
                <a:lnTo>
                  <a:pt x="0" y="0"/>
                </a:lnTo>
                <a:lnTo>
                  <a:pt x="144018" y="0"/>
                </a:lnTo>
                <a:lnTo>
                  <a:pt x="145708" y="30592"/>
                </a:lnTo>
                <a:lnTo>
                  <a:pt x="150723" y="60769"/>
                </a:lnTo>
                <a:lnTo>
                  <a:pt x="170388" y="119717"/>
                </a:lnTo>
                <a:lnTo>
                  <a:pt x="202341" y="176524"/>
                </a:lnTo>
                <a:lnTo>
                  <a:pt x="245904" y="230872"/>
                </a:lnTo>
                <a:lnTo>
                  <a:pt x="300406" y="282442"/>
                </a:lnTo>
                <a:lnTo>
                  <a:pt x="331547" y="307086"/>
                </a:lnTo>
                <a:lnTo>
                  <a:pt x="365170" y="330916"/>
                </a:lnTo>
                <a:lnTo>
                  <a:pt x="401189" y="353892"/>
                </a:lnTo>
                <a:lnTo>
                  <a:pt x="439522" y="375975"/>
                </a:lnTo>
                <a:lnTo>
                  <a:pt x="480083" y="397124"/>
                </a:lnTo>
                <a:lnTo>
                  <a:pt x="522789" y="417300"/>
                </a:lnTo>
                <a:lnTo>
                  <a:pt x="567554" y="436463"/>
                </a:lnTo>
                <a:lnTo>
                  <a:pt x="614295" y="454573"/>
                </a:lnTo>
                <a:lnTo>
                  <a:pt x="662927" y="471590"/>
                </a:lnTo>
                <a:lnTo>
                  <a:pt x="713366" y="487475"/>
                </a:lnTo>
                <a:lnTo>
                  <a:pt x="765528" y="502188"/>
                </a:lnTo>
                <a:lnTo>
                  <a:pt x="819328" y="515688"/>
                </a:lnTo>
                <a:lnTo>
                  <a:pt x="874682" y="527936"/>
                </a:lnTo>
                <a:lnTo>
                  <a:pt x="931506" y="538893"/>
                </a:lnTo>
                <a:lnTo>
                  <a:pt x="989715" y="548517"/>
                </a:lnTo>
                <a:lnTo>
                  <a:pt x="1049226" y="556771"/>
                </a:lnTo>
                <a:lnTo>
                  <a:pt x="1109953" y="563613"/>
                </a:lnTo>
                <a:lnTo>
                  <a:pt x="1171813" y="569004"/>
                </a:lnTo>
                <a:lnTo>
                  <a:pt x="1234721" y="572904"/>
                </a:lnTo>
                <a:lnTo>
                  <a:pt x="1298593" y="575273"/>
                </a:lnTo>
                <a:lnTo>
                  <a:pt x="1363345" y="576072"/>
                </a:lnTo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95320" y="5577027"/>
            <a:ext cx="2350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Selon la loi, 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Canton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acquiert </a:t>
            </a:r>
            <a:r>
              <a:rPr sz="1800" dirty="0">
                <a:latin typeface="Calibri"/>
                <a:cs typeface="Calibri"/>
              </a:rPr>
              <a:t>30% via </a:t>
            </a:r>
            <a:r>
              <a:rPr sz="1800" spc="-5" dirty="0">
                <a:latin typeface="Calibri"/>
                <a:cs typeface="Calibri"/>
              </a:rPr>
              <a:t>les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FMV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44130" y="5524601"/>
            <a:ext cx="2292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Les Communes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décident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vendre </a:t>
            </a:r>
            <a:r>
              <a:rPr sz="1800" dirty="0">
                <a:latin typeface="Calibri"/>
                <a:cs typeface="Calibri"/>
              </a:rPr>
              <a:t>10% à </a:t>
            </a:r>
            <a:r>
              <a:rPr sz="1800" spc="-5" dirty="0">
                <a:latin typeface="Calibri"/>
                <a:cs typeface="Calibri"/>
              </a:rPr>
              <a:t>Alpiq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5098" y="2416910"/>
            <a:ext cx="3358186" cy="3154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7431" y="2639482"/>
            <a:ext cx="3448621" cy="2907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9993" y="189941"/>
            <a:ext cx="4993005" cy="802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05"/>
              </a:spcBef>
            </a:pPr>
            <a:r>
              <a:rPr sz="29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R</a:t>
            </a:r>
            <a:r>
              <a:rPr sz="23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ÉPARTITION </a:t>
            </a:r>
            <a:r>
              <a:rPr sz="2300" b="0" i="0" dirty="0">
                <a:solidFill>
                  <a:srgbClr val="000000"/>
                </a:solidFill>
                <a:latin typeface="Calibri Light"/>
                <a:cs typeface="Calibri Light"/>
              </a:rPr>
              <a:t>DE </a:t>
            </a:r>
            <a:r>
              <a:rPr sz="2300" b="0" i="0" spc="5" dirty="0">
                <a:solidFill>
                  <a:srgbClr val="000000"/>
                </a:solidFill>
                <a:latin typeface="Calibri Light"/>
                <a:cs typeface="Calibri Light"/>
              </a:rPr>
              <a:t>LA </a:t>
            </a:r>
            <a:r>
              <a:rPr sz="23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FORCE</a:t>
            </a:r>
            <a:r>
              <a:rPr sz="2300" b="0" i="0" spc="2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3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HYDRAULIQUE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755"/>
              </a:lnSpc>
            </a:pPr>
            <a:r>
              <a:rPr sz="2400" b="0" i="0" spc="-25" dirty="0">
                <a:solidFill>
                  <a:srgbClr val="C00000"/>
                </a:solidFill>
                <a:latin typeface="Calibri Light"/>
                <a:cs typeface="Calibri Light"/>
              </a:rPr>
              <a:t>Aménagements </a:t>
            </a:r>
            <a:r>
              <a:rPr sz="2400" b="0" i="0" spc="-10" dirty="0">
                <a:solidFill>
                  <a:srgbClr val="C00000"/>
                </a:solidFill>
                <a:latin typeface="Calibri Light"/>
                <a:cs typeface="Calibri Light"/>
              </a:rPr>
              <a:t>des</a:t>
            </a:r>
            <a:r>
              <a:rPr sz="2400" b="0" i="0" spc="-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b="0" i="0" spc="-15" dirty="0">
                <a:solidFill>
                  <a:srgbClr val="C00000"/>
                </a:solidFill>
                <a:latin typeface="Calibri Light"/>
                <a:cs typeface="Calibri Light"/>
              </a:rPr>
              <a:t>FMO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88764" y="3236976"/>
            <a:ext cx="533400" cy="531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4876" y="2737104"/>
            <a:ext cx="533400" cy="531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58983" y="4504944"/>
            <a:ext cx="531876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8623" y="3563111"/>
            <a:ext cx="531876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45780" y="2077211"/>
            <a:ext cx="5334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5498" y="1443354"/>
            <a:ext cx="2794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Aménagement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d’Orsières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100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GWh/an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42833" y="1443354"/>
            <a:ext cx="2705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Aménagement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Niollet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GWh/an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6234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5. </a:t>
            </a:r>
            <a:r>
              <a:rPr sz="3200" b="0" i="0" spc="-35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2550" b="0" i="0" spc="-35" dirty="0">
                <a:solidFill>
                  <a:srgbClr val="000000"/>
                </a:solidFill>
                <a:latin typeface="Calibri Light"/>
                <a:cs typeface="Calibri Light"/>
              </a:rPr>
              <a:t>CTIONNARIAT </a:t>
            </a:r>
            <a:r>
              <a:rPr sz="255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DANS </a:t>
            </a:r>
            <a:r>
              <a:rPr sz="2550" b="0" i="0" dirty="0">
                <a:solidFill>
                  <a:srgbClr val="000000"/>
                </a:solidFill>
                <a:latin typeface="Calibri Light"/>
                <a:cs typeface="Calibri Light"/>
              </a:rPr>
              <a:t>LA </a:t>
            </a:r>
            <a:r>
              <a:rPr sz="255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NOUVELLE</a:t>
            </a:r>
            <a:r>
              <a:rPr sz="2550" b="0" i="0" spc="3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SOCIÉTÉ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993" y="976376"/>
            <a:ext cx="1085088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Répartition </a:t>
            </a:r>
            <a:r>
              <a:rPr sz="1500" spc="-5" dirty="0">
                <a:latin typeface="Arial"/>
                <a:cs typeface="Arial"/>
              </a:rPr>
              <a:t>des </a:t>
            </a:r>
            <a:r>
              <a:rPr sz="1500" dirty="0">
                <a:latin typeface="Arial"/>
                <a:cs typeface="Arial"/>
              </a:rPr>
              <a:t>participations </a:t>
            </a:r>
            <a:r>
              <a:rPr sz="1500" spc="-5" dirty="0">
                <a:latin typeface="Arial"/>
                <a:cs typeface="Arial"/>
              </a:rPr>
              <a:t>basées provisoirement sur la </a:t>
            </a:r>
            <a:r>
              <a:rPr sz="1500" dirty="0">
                <a:latin typeface="Arial"/>
                <a:cs typeface="Arial"/>
              </a:rPr>
              <a:t>puissance théorique faisant retour (seuls les </a:t>
            </a:r>
            <a:r>
              <a:rPr sz="1500" spc="-5" dirty="0">
                <a:latin typeface="Arial"/>
                <a:cs typeface="Arial"/>
              </a:rPr>
              <a:t>débits passés 2006 </a:t>
            </a:r>
            <a:r>
              <a:rPr sz="1500" dirty="0">
                <a:latin typeface="Arial"/>
                <a:cs typeface="Arial"/>
              </a:rPr>
              <a:t>–  </a:t>
            </a:r>
            <a:r>
              <a:rPr sz="1500" spc="-5" dirty="0">
                <a:latin typeface="Arial"/>
                <a:cs typeface="Arial"/>
              </a:rPr>
              <a:t>2023 sont connus au </a:t>
            </a:r>
            <a:r>
              <a:rPr sz="1500" dirty="0">
                <a:latin typeface="Arial"/>
                <a:cs typeface="Arial"/>
              </a:rPr>
              <a:t>25.07.24 ; </a:t>
            </a:r>
            <a:r>
              <a:rPr sz="1500" spc="-5" dirty="0">
                <a:latin typeface="Arial"/>
                <a:cs typeface="Arial"/>
              </a:rPr>
              <a:t>ils </a:t>
            </a:r>
            <a:r>
              <a:rPr sz="1500" dirty="0">
                <a:latin typeface="Arial"/>
                <a:cs typeface="Arial"/>
              </a:rPr>
              <a:t>seront actualisés </a:t>
            </a:r>
            <a:r>
              <a:rPr sz="1500" spc="-10" dirty="0">
                <a:latin typeface="Arial"/>
                <a:cs typeface="Arial"/>
              </a:rPr>
              <a:t>avec </a:t>
            </a:r>
            <a:r>
              <a:rPr sz="1500" spc="-5" dirty="0">
                <a:latin typeface="Arial"/>
                <a:cs typeface="Arial"/>
              </a:rPr>
              <a:t>les débits 2024 à</a:t>
            </a:r>
            <a:r>
              <a:rPr sz="1500" spc="-14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2026).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La répartition des parts des deux aménagements se fonde sur </a:t>
            </a:r>
            <a:r>
              <a:rPr sz="1500" spc="-5" dirty="0">
                <a:latin typeface="Arial"/>
                <a:cs typeface="Arial"/>
              </a:rPr>
              <a:t>l’évaluation </a:t>
            </a:r>
            <a:r>
              <a:rPr sz="1500" dirty="0">
                <a:latin typeface="Arial"/>
                <a:cs typeface="Arial"/>
              </a:rPr>
              <a:t>de </a:t>
            </a:r>
            <a:r>
              <a:rPr sz="1500" spc="-5" dirty="0">
                <a:latin typeface="Arial"/>
                <a:cs typeface="Arial"/>
              </a:rPr>
              <a:t>la valeur </a:t>
            </a:r>
            <a:r>
              <a:rPr sz="1500" dirty="0">
                <a:latin typeface="Arial"/>
                <a:cs typeface="Arial"/>
              </a:rPr>
              <a:t>intrinsèque </a:t>
            </a:r>
            <a:r>
              <a:rPr sz="1500" spc="-5" dirty="0">
                <a:latin typeface="Arial"/>
                <a:cs typeface="Arial"/>
              </a:rPr>
              <a:t>convenue </a:t>
            </a:r>
            <a:r>
              <a:rPr sz="1500" dirty="0">
                <a:latin typeface="Arial"/>
                <a:cs typeface="Arial"/>
              </a:rPr>
              <a:t>en</a:t>
            </a:r>
            <a:r>
              <a:rPr sz="1500" spc="-2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2018.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Participation du canton à l’aménagement </a:t>
            </a:r>
            <a:r>
              <a:rPr sz="1500" spc="-5" dirty="0">
                <a:latin typeface="Arial"/>
                <a:cs typeface="Arial"/>
              </a:rPr>
              <a:t>d’Orsières, </a:t>
            </a:r>
            <a:r>
              <a:rPr sz="1500" dirty="0">
                <a:latin typeface="Arial"/>
                <a:cs typeface="Arial"/>
              </a:rPr>
              <a:t>par les </a:t>
            </a:r>
            <a:r>
              <a:rPr sz="1500" spc="-40" dirty="0">
                <a:latin typeface="Arial"/>
                <a:cs typeface="Arial"/>
              </a:rPr>
              <a:t>FMV, </a:t>
            </a:r>
            <a:r>
              <a:rPr sz="1500" dirty="0">
                <a:latin typeface="Arial"/>
                <a:cs typeface="Arial"/>
              </a:rPr>
              <a:t>confirmée par </a:t>
            </a:r>
            <a:r>
              <a:rPr sz="1500" spc="-5" dirty="0">
                <a:latin typeface="Arial"/>
                <a:cs typeface="Arial"/>
              </a:rPr>
              <a:t>la </a:t>
            </a:r>
            <a:r>
              <a:rPr sz="1500" dirty="0">
                <a:latin typeface="Arial"/>
                <a:cs typeface="Arial"/>
              </a:rPr>
              <a:t>décision du </a:t>
            </a:r>
            <a:r>
              <a:rPr sz="1500" spc="-5" dirty="0">
                <a:latin typeface="Arial"/>
                <a:cs typeface="Arial"/>
              </a:rPr>
              <a:t>Conseil d’Etat </a:t>
            </a:r>
            <a:r>
              <a:rPr sz="1500" dirty="0">
                <a:latin typeface="Arial"/>
                <a:cs typeface="Arial"/>
              </a:rPr>
              <a:t>du 7 août</a:t>
            </a:r>
            <a:r>
              <a:rPr sz="1500" spc="-1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2024.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Les communes concédantes </a:t>
            </a:r>
            <a:r>
              <a:rPr sz="1500" spc="-5" dirty="0">
                <a:latin typeface="Arial"/>
                <a:cs typeface="Arial"/>
              </a:rPr>
              <a:t>vendent </a:t>
            </a:r>
            <a:r>
              <a:rPr sz="1500" dirty="0">
                <a:latin typeface="Arial"/>
                <a:cs typeface="Arial"/>
              </a:rPr>
              <a:t>10% au partenaire au prorata de leur participation sans</a:t>
            </a:r>
            <a:r>
              <a:rPr sz="1500" spc="-2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partenaire.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53828" y="2593848"/>
            <a:ext cx="1861185" cy="260985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334"/>
              </a:spcBef>
            </a:pPr>
            <a:r>
              <a:rPr sz="1100" dirty="0">
                <a:solidFill>
                  <a:srgbClr val="4471C4"/>
                </a:solidFill>
                <a:latin typeface="Arial"/>
                <a:cs typeface="Arial"/>
              </a:rPr>
              <a:t>Version au</a:t>
            </a:r>
            <a:r>
              <a:rPr sz="1100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471C4"/>
                </a:solidFill>
                <a:latin typeface="Arial"/>
                <a:cs typeface="Arial"/>
              </a:rPr>
              <a:t>7.08.24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33375" y="2924175"/>
          <a:ext cx="2994660" cy="3305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Aménagement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Niollet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Orsières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3.34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62.92%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Liddes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0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Bovernier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1.83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34.56%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0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Martigny-Combe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0.13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2.52%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FMV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90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Partenaire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460750" y="2922651"/>
          <a:ext cx="1774825" cy="3303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7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53"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Aménagement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Orsières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3398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54.02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41.65%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75.68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58.35%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691251" y="2925698"/>
          <a:ext cx="1708785" cy="3303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780">
                <a:tc gridSpan="2">
                  <a:txBody>
                    <a:bodyPr/>
                    <a:lstStyle/>
                    <a:p>
                      <a:pPr marL="532130" marR="60325" indent="-463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Aménagement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Orsières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avec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FMV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37.81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29.15%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52.98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40.85%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5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38.91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30%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5288279" y="4463796"/>
            <a:ext cx="363220" cy="361315"/>
          </a:xfrm>
          <a:custGeom>
            <a:avLst/>
            <a:gdLst/>
            <a:ahLst/>
            <a:cxnLst/>
            <a:rect l="l" t="t" r="r" b="b"/>
            <a:pathLst>
              <a:path w="363220" h="361314">
                <a:moveTo>
                  <a:pt x="182118" y="0"/>
                </a:moveTo>
                <a:lnTo>
                  <a:pt x="182118" y="90296"/>
                </a:lnTo>
                <a:lnTo>
                  <a:pt x="0" y="90296"/>
                </a:lnTo>
                <a:lnTo>
                  <a:pt x="0" y="270890"/>
                </a:lnTo>
                <a:lnTo>
                  <a:pt x="182118" y="270890"/>
                </a:lnTo>
                <a:lnTo>
                  <a:pt x="182118" y="361187"/>
                </a:lnTo>
                <a:lnTo>
                  <a:pt x="362712" y="180593"/>
                </a:lnTo>
                <a:lnTo>
                  <a:pt x="18211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854950" y="2925698"/>
          <a:ext cx="1651635" cy="3303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780">
                <a:tc gridSpan="2"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sans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partenaire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41.15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30.48%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52.98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39.24%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654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1.83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1.36%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0.13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0.10%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53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38.91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28.82%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7438643" y="4463796"/>
            <a:ext cx="363220" cy="361315"/>
          </a:xfrm>
          <a:custGeom>
            <a:avLst/>
            <a:gdLst/>
            <a:ahLst/>
            <a:cxnLst/>
            <a:rect l="l" t="t" r="r" b="b"/>
            <a:pathLst>
              <a:path w="363220" h="361314">
                <a:moveTo>
                  <a:pt x="182118" y="0"/>
                </a:moveTo>
                <a:lnTo>
                  <a:pt x="182118" y="90296"/>
                </a:lnTo>
                <a:lnTo>
                  <a:pt x="0" y="90296"/>
                </a:lnTo>
                <a:lnTo>
                  <a:pt x="0" y="270890"/>
                </a:lnTo>
                <a:lnTo>
                  <a:pt x="182118" y="270890"/>
                </a:lnTo>
                <a:lnTo>
                  <a:pt x="182118" y="361187"/>
                </a:lnTo>
                <a:lnTo>
                  <a:pt x="362712" y="180593"/>
                </a:lnTo>
                <a:lnTo>
                  <a:pt x="18211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961626" y="2916173"/>
          <a:ext cx="1945638" cy="3303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780">
                <a:tc>
                  <a:txBody>
                    <a:bodyPr/>
                    <a:lstStyle/>
                    <a:p>
                      <a:pPr marL="148590" marR="138430" indent="469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Vente au  p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aire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-4.37%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26.11%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-5.63%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33.61%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65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1.36%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5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28.82%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17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+10%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9560052" y="4463796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180594" y="0"/>
                </a:moveTo>
                <a:lnTo>
                  <a:pt x="180594" y="90296"/>
                </a:lnTo>
                <a:lnTo>
                  <a:pt x="0" y="90296"/>
                </a:lnTo>
                <a:lnTo>
                  <a:pt x="0" y="270890"/>
                </a:lnTo>
                <a:lnTo>
                  <a:pt x="180594" y="270890"/>
                </a:lnTo>
                <a:lnTo>
                  <a:pt x="180594" y="361187"/>
                </a:lnTo>
                <a:lnTo>
                  <a:pt x="361188" y="180593"/>
                </a:lnTo>
                <a:lnTo>
                  <a:pt x="18059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8048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5. </a:t>
            </a:r>
            <a:r>
              <a:rPr sz="3200" b="0" i="0" spc="-45" dirty="0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sz="2550" b="0" i="0" spc="-45" dirty="0">
                <a:solidFill>
                  <a:srgbClr val="000000"/>
                </a:solidFill>
                <a:latin typeface="Calibri Light"/>
                <a:cs typeface="Calibri Light"/>
              </a:rPr>
              <a:t>ITUATION </a:t>
            </a:r>
            <a:r>
              <a:rPr sz="255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FINANCIÈRE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DE </a:t>
            </a:r>
            <a:r>
              <a:rPr sz="2550" b="0" i="0" spc="-55" dirty="0">
                <a:solidFill>
                  <a:srgbClr val="000000"/>
                </a:solidFill>
                <a:latin typeface="Calibri Light"/>
                <a:cs typeface="Calibri Light"/>
              </a:rPr>
              <a:t>DÉPART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POUR 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LES</a:t>
            </a:r>
            <a:r>
              <a:rPr sz="2550" b="0" i="0" spc="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25" dirty="0">
                <a:solidFill>
                  <a:srgbClr val="000000"/>
                </a:solidFill>
                <a:latin typeface="Calibri Light"/>
                <a:cs typeface="Calibri Light"/>
              </a:rPr>
              <a:t>COMMUNES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156897"/>
            <a:ext cx="9601200" cy="11474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spc="-25" dirty="0">
                <a:latin typeface="Arial"/>
                <a:cs typeface="Arial"/>
              </a:rPr>
              <a:t>Vente </a:t>
            </a:r>
            <a:r>
              <a:rPr sz="1800" spc="-5" dirty="0">
                <a:latin typeface="Arial"/>
                <a:cs typeface="Arial"/>
              </a:rPr>
              <a:t>de 10% (répartie 50/50 entre le versement initial </a:t>
            </a:r>
            <a:r>
              <a:rPr sz="1800" dirty="0">
                <a:latin typeface="Arial"/>
                <a:cs typeface="Arial"/>
              </a:rPr>
              <a:t>et </a:t>
            </a:r>
            <a:r>
              <a:rPr sz="1800" spc="-5" dirty="0">
                <a:latin typeface="Arial"/>
                <a:cs typeface="Arial"/>
              </a:rPr>
              <a:t>la rente de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ressource)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spc="-55" dirty="0">
                <a:latin typeface="Arial"/>
                <a:cs typeface="Arial"/>
              </a:rPr>
              <a:t>Taxe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renouvellement </a:t>
            </a:r>
            <a:r>
              <a:rPr sz="1800" spc="-5" dirty="0">
                <a:latin typeface="Arial"/>
                <a:cs typeface="Arial"/>
              </a:rPr>
              <a:t>de concessions 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2.5 MCHF </a:t>
            </a:r>
            <a:r>
              <a:rPr sz="1800" dirty="0">
                <a:latin typeface="Arial"/>
                <a:cs typeface="Arial"/>
              </a:rPr>
              <a:t>à </a:t>
            </a:r>
            <a:r>
              <a:rPr sz="1800" spc="-5" dirty="0">
                <a:latin typeface="Arial"/>
                <a:cs typeface="Arial"/>
              </a:rPr>
              <a:t>répartir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proportionnellement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spc="-5" dirty="0">
                <a:latin typeface="Arial"/>
                <a:cs typeface="Arial"/>
              </a:rPr>
              <a:t>Pour Orsières </a:t>
            </a:r>
            <a:r>
              <a:rPr sz="1800" dirty="0">
                <a:latin typeface="Arial"/>
                <a:cs typeface="Arial"/>
              </a:rPr>
              <a:t>et </a:t>
            </a:r>
            <a:r>
              <a:rPr sz="1800" spc="-5" dirty="0">
                <a:latin typeface="Arial"/>
                <a:cs typeface="Arial"/>
              </a:rPr>
              <a:t>Liddes, participation au bénéfice/perte de liquidation de la société </a:t>
            </a:r>
            <a:r>
              <a:rPr sz="1800" dirty="0">
                <a:latin typeface="Arial"/>
                <a:cs typeface="Arial"/>
              </a:rPr>
              <a:t>FMO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SA.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98650" y="3024251"/>
          <a:ext cx="8696320" cy="2952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6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23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27305" indent="-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Participations  dans la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nouvelle 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société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Versement initial du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partenaire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Taxe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initiale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10515" marR="53975" indent="-24701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Perte /</a:t>
                      </a:r>
                      <a:r>
                        <a:rPr sz="11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bénéfice  FMO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8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Orsières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26.11%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-4.37%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2.876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1.1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MCHF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3.976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Liddes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33.61%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-5.63%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3.703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1.4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MCHF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5.103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65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Bovernier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1.36%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0.05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MCHF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Martigny-Combe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0.10%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MCHF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0.004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MCHF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5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FMV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28.82%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1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Partenaire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+10%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238743" y="2715767"/>
            <a:ext cx="1862455" cy="260985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335"/>
              </a:spcBef>
            </a:pPr>
            <a:r>
              <a:rPr sz="1100" dirty="0">
                <a:solidFill>
                  <a:srgbClr val="4471C4"/>
                </a:solidFill>
                <a:latin typeface="Arial"/>
                <a:cs typeface="Arial"/>
              </a:rPr>
              <a:t>Version au</a:t>
            </a:r>
            <a:r>
              <a:rPr sz="1100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471C4"/>
                </a:solidFill>
                <a:latin typeface="Arial"/>
                <a:cs typeface="Arial"/>
              </a:rPr>
              <a:t>7.08.24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193" y="1256471"/>
            <a:ext cx="5981700" cy="408495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92100" indent="-228600">
              <a:lnSpc>
                <a:spcPct val="100000"/>
              </a:lnSpc>
              <a:spcBef>
                <a:spcPts val="335"/>
              </a:spcBef>
              <a:buFont typeface="Wingdings"/>
              <a:buChar char=""/>
              <a:tabLst>
                <a:tab pos="292100" algn="l"/>
              </a:tabLst>
            </a:pPr>
            <a:r>
              <a:rPr sz="2000" spc="-20" dirty="0">
                <a:solidFill>
                  <a:srgbClr val="00AF50"/>
                </a:solidFill>
                <a:latin typeface="Arial"/>
                <a:cs typeface="Arial"/>
              </a:rPr>
              <a:t>Vendre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10% du capital à Alpiq </a:t>
            </a:r>
            <a:r>
              <a:rPr sz="2000" dirty="0">
                <a:latin typeface="Arial"/>
                <a:cs typeface="Arial"/>
              </a:rPr>
              <a:t>comme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nouvel</a:t>
            </a:r>
            <a:endParaRPr sz="200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Arial"/>
                <a:cs typeface="Arial"/>
              </a:rPr>
              <a:t>actionnaire de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future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société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Arial"/>
              <a:cs typeface="Arial"/>
            </a:endParaRPr>
          </a:p>
          <a:p>
            <a:pPr marL="292100" marR="55880" indent="-228600">
              <a:lnSpc>
                <a:spcPct val="110000"/>
              </a:lnSpc>
              <a:buFont typeface="Wingdings"/>
              <a:buChar char=""/>
              <a:tabLst>
                <a:tab pos="292100" algn="l"/>
              </a:tabLst>
            </a:pPr>
            <a:r>
              <a:rPr sz="2000" spc="-5" dirty="0">
                <a:latin typeface="Arial"/>
                <a:cs typeface="Arial"/>
              </a:rPr>
              <a:t>Les </a:t>
            </a:r>
            <a:r>
              <a:rPr sz="2000" dirty="0">
                <a:latin typeface="Arial"/>
                <a:cs typeface="Arial"/>
              </a:rPr>
              <a:t>Communes d’Orsières </a:t>
            </a:r>
            <a:r>
              <a:rPr sz="2000" spc="-5" dirty="0">
                <a:latin typeface="Arial"/>
                <a:cs typeface="Arial"/>
              </a:rPr>
              <a:t>et </a:t>
            </a:r>
            <a:r>
              <a:rPr sz="2000" dirty="0">
                <a:latin typeface="Arial"/>
                <a:cs typeface="Arial"/>
              </a:rPr>
              <a:t>Liddes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vendent  leurs parts au prorata de leur participation </a:t>
            </a:r>
            <a:r>
              <a:rPr sz="2000" dirty="0">
                <a:latin typeface="Arial"/>
                <a:cs typeface="Arial"/>
              </a:rPr>
              <a:t>(état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  25.07.24)</a:t>
            </a:r>
            <a:endParaRPr sz="2000">
              <a:latin typeface="Arial"/>
              <a:cs typeface="Arial"/>
            </a:endParaRPr>
          </a:p>
          <a:p>
            <a:pPr marL="749300" lvl="1" indent="-229235">
              <a:lnSpc>
                <a:spcPct val="100000"/>
              </a:lnSpc>
              <a:spcBef>
                <a:spcPts val="740"/>
              </a:spcBef>
              <a:buFont typeface="Wingdings"/>
              <a:buChar char=""/>
              <a:tabLst>
                <a:tab pos="749935" algn="l"/>
              </a:tabLst>
            </a:pPr>
            <a:r>
              <a:rPr sz="1800" spc="-5" dirty="0">
                <a:latin typeface="Arial"/>
                <a:cs typeface="Arial"/>
              </a:rPr>
              <a:t>Orsières 4.37% pour 2.88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MCHF</a:t>
            </a:r>
            <a:r>
              <a:rPr sz="1800" spc="-7" baseline="25462" dirty="0">
                <a:latin typeface="Arial"/>
                <a:cs typeface="Arial"/>
              </a:rPr>
              <a:t>1</a:t>
            </a:r>
            <a:endParaRPr sz="1800" baseline="25462">
              <a:latin typeface="Arial"/>
              <a:cs typeface="Arial"/>
            </a:endParaRPr>
          </a:p>
          <a:p>
            <a:pPr marL="749300" lvl="1" indent="-229235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749935" algn="l"/>
              </a:tabLst>
            </a:pPr>
            <a:r>
              <a:rPr sz="1800" spc="-5" dirty="0">
                <a:latin typeface="Arial"/>
                <a:cs typeface="Arial"/>
              </a:rPr>
              <a:t>Liddes 5.63% pour 3.70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MCHF</a:t>
            </a:r>
            <a:r>
              <a:rPr sz="1800" spc="-7" baseline="25462" dirty="0">
                <a:latin typeface="Arial"/>
                <a:cs typeface="Arial"/>
              </a:rPr>
              <a:t>1</a:t>
            </a:r>
            <a:endParaRPr sz="1800" baseline="25462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650">
              <a:latin typeface="Arial"/>
              <a:cs typeface="Arial"/>
            </a:endParaRPr>
          </a:p>
          <a:p>
            <a:pPr marL="292100" marR="620395" indent="-228600">
              <a:lnSpc>
                <a:spcPct val="110000"/>
              </a:lnSpc>
              <a:buFont typeface="Wingdings"/>
              <a:buChar char=""/>
              <a:tabLst>
                <a:tab pos="292100" algn="l"/>
              </a:tabLst>
            </a:pPr>
            <a:r>
              <a:rPr sz="2000" dirty="0">
                <a:latin typeface="Arial"/>
                <a:cs typeface="Arial"/>
              </a:rPr>
              <a:t>Le versement se fera à 50% comme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montant  initial et 50% comme rente de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ressources.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69392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6. </a:t>
            </a:r>
            <a:r>
              <a:rPr sz="320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R</a:t>
            </a:r>
            <a:r>
              <a:rPr sz="2550" b="0" i="0" spc="-40" dirty="0">
                <a:solidFill>
                  <a:srgbClr val="000000"/>
                </a:solidFill>
                <a:latin typeface="Calibri Light"/>
                <a:cs typeface="Calibri Light"/>
              </a:rPr>
              <a:t>ECOMMANDATION </a:t>
            </a:r>
            <a:r>
              <a:rPr sz="255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DES CONSEILS</a:t>
            </a:r>
            <a:r>
              <a:rPr sz="2550" b="0" i="0" spc="229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25" dirty="0">
                <a:solidFill>
                  <a:srgbClr val="000000"/>
                </a:solidFill>
                <a:latin typeface="Calibri Light"/>
                <a:cs typeface="Calibri Light"/>
              </a:rPr>
              <a:t>COMMUNAUX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593" y="5729427"/>
            <a:ext cx="3091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25462" dirty="0">
                <a:latin typeface="Calibri"/>
                <a:cs typeface="Calibri"/>
              </a:rPr>
              <a:t>1 </a:t>
            </a:r>
            <a:r>
              <a:rPr sz="1800" spc="-15" dirty="0">
                <a:latin typeface="Calibri"/>
                <a:cs typeface="Calibri"/>
              </a:rPr>
              <a:t>Versement </a:t>
            </a:r>
            <a:r>
              <a:rPr sz="1800" spc="-5" dirty="0">
                <a:latin typeface="Calibri"/>
                <a:cs typeface="Calibri"/>
              </a:rPr>
              <a:t>initial du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partenaire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08071" y="1959396"/>
            <a:ext cx="4442220" cy="31876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55735" y="5468111"/>
            <a:ext cx="2278380" cy="276225"/>
          </a:xfrm>
          <a:prstGeom prst="rect">
            <a:avLst/>
          </a:prstGeom>
          <a:ln w="9144">
            <a:solidFill>
              <a:srgbClr val="EC1C23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290"/>
              </a:spcBef>
            </a:pP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Version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provisoire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sz="1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7.8.24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7"/>
            <a:ext cx="361188" cy="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7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5220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V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ENTE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DE </a:t>
            </a:r>
            <a:r>
              <a:rPr sz="32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10 </a:t>
            </a:r>
            <a:r>
              <a:rPr sz="3200" b="0" i="0" dirty="0">
                <a:solidFill>
                  <a:srgbClr val="000000"/>
                </a:solidFill>
                <a:latin typeface="Calibri Light"/>
                <a:cs typeface="Calibri Light"/>
              </a:rPr>
              <a:t>% - 5 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POINTS </a:t>
            </a:r>
            <a:r>
              <a:rPr sz="2550" b="0" i="0" dirty="0">
                <a:solidFill>
                  <a:srgbClr val="000000"/>
                </a:solidFill>
                <a:latin typeface="Calibri Light"/>
                <a:cs typeface="Calibri Light"/>
              </a:rPr>
              <a:t>À</a:t>
            </a:r>
            <a:r>
              <a:rPr sz="2550" b="0" i="0" spc="15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RETENIR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984591"/>
            <a:ext cx="10866755" cy="4964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7370" marR="20955" indent="-535305">
              <a:lnSpc>
                <a:spcPct val="110100"/>
              </a:lnSpc>
              <a:spcBef>
                <a:spcPts val="95"/>
              </a:spcBef>
              <a:buClr>
                <a:srgbClr val="00AF50"/>
              </a:buClr>
              <a:buFont typeface="Wingdings"/>
              <a:buChar char=""/>
              <a:tabLst>
                <a:tab pos="547370" algn="l"/>
                <a:tab pos="548005" algn="l"/>
              </a:tabLst>
            </a:pPr>
            <a:r>
              <a:rPr sz="2400" spc="-5" dirty="0">
                <a:latin typeface="Arial"/>
                <a:cs typeface="Arial"/>
              </a:rPr>
              <a:t>Les communes concédantes gardent dans leurs mains une grande partie de  l’aménagement dans leurs </a:t>
            </a:r>
            <a:r>
              <a:rPr sz="2400" dirty="0">
                <a:latin typeface="Arial"/>
                <a:cs typeface="Arial"/>
              </a:rPr>
              <a:t>mains (60%). </a:t>
            </a:r>
            <a:r>
              <a:rPr sz="2400" spc="-5" dirty="0">
                <a:latin typeface="Arial"/>
                <a:cs typeface="Arial"/>
              </a:rPr>
              <a:t>Elles </a:t>
            </a:r>
            <a:r>
              <a:rPr sz="2400" dirty="0">
                <a:latin typeface="Arial"/>
                <a:cs typeface="Arial"/>
              </a:rPr>
              <a:t>restent majoritaires </a:t>
            </a:r>
            <a:r>
              <a:rPr sz="2400" spc="-5" dirty="0">
                <a:latin typeface="Arial"/>
                <a:cs typeface="Arial"/>
              </a:rPr>
              <a:t>dans  </a:t>
            </a:r>
            <a:r>
              <a:rPr sz="2400" spc="-10" dirty="0">
                <a:latin typeface="Arial"/>
                <a:cs typeface="Arial"/>
              </a:rPr>
              <a:t>l’actionnariat </a:t>
            </a:r>
            <a:r>
              <a:rPr sz="2400" spc="-5" dirty="0">
                <a:latin typeface="Arial"/>
                <a:cs typeface="Arial"/>
              </a:rPr>
              <a:t>et meneurs de la </a:t>
            </a:r>
            <a:r>
              <a:rPr sz="2400" dirty="0">
                <a:latin typeface="Arial"/>
                <a:cs typeface="Arial"/>
              </a:rPr>
              <a:t>stratégie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future.</a:t>
            </a:r>
            <a:endParaRPr sz="2400">
              <a:latin typeface="Arial"/>
              <a:cs typeface="Arial"/>
            </a:endParaRPr>
          </a:p>
          <a:p>
            <a:pPr marL="547370" indent="-535305">
              <a:lnSpc>
                <a:spcPct val="100000"/>
              </a:lnSpc>
              <a:spcBef>
                <a:spcPts val="2085"/>
              </a:spcBef>
              <a:buClr>
                <a:srgbClr val="00AF50"/>
              </a:buClr>
              <a:buFont typeface="Wingdings"/>
              <a:buChar char=""/>
              <a:tabLst>
                <a:tab pos="547370" algn="l"/>
                <a:tab pos="548005" algn="l"/>
              </a:tabLst>
            </a:pPr>
            <a:r>
              <a:rPr sz="2400" spc="-25" dirty="0">
                <a:latin typeface="Arial"/>
                <a:cs typeface="Arial"/>
              </a:rPr>
              <a:t>Vendre </a:t>
            </a:r>
            <a:r>
              <a:rPr sz="2400" spc="-5" dirty="0">
                <a:latin typeface="Arial"/>
                <a:cs typeface="Arial"/>
              </a:rPr>
              <a:t>10% </a:t>
            </a:r>
            <a:r>
              <a:rPr sz="2400" dirty="0">
                <a:latin typeface="Arial"/>
                <a:cs typeface="Arial"/>
              </a:rPr>
              <a:t>permet </a:t>
            </a:r>
            <a:r>
              <a:rPr sz="2400" spc="-5" dirty="0">
                <a:latin typeface="Arial"/>
                <a:cs typeface="Arial"/>
              </a:rPr>
              <a:t>de constituer </a:t>
            </a:r>
            <a:r>
              <a:rPr sz="2400" dirty="0">
                <a:latin typeface="Arial"/>
                <a:cs typeface="Arial"/>
              </a:rPr>
              <a:t>un fonds de </a:t>
            </a:r>
            <a:r>
              <a:rPr sz="2400" spc="-5" dirty="0">
                <a:latin typeface="Arial"/>
                <a:cs typeface="Arial"/>
              </a:rPr>
              <a:t>régulation limitant 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risque</a:t>
            </a:r>
            <a:endParaRPr sz="2400">
              <a:latin typeface="Arial"/>
              <a:cs typeface="Arial"/>
            </a:endParaRPr>
          </a:p>
          <a:p>
            <a:pPr marL="54737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financier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communal.</a:t>
            </a:r>
            <a:endParaRPr sz="2400">
              <a:latin typeface="Arial"/>
              <a:cs typeface="Arial"/>
            </a:endParaRPr>
          </a:p>
          <a:p>
            <a:pPr marL="547370" indent="-535305">
              <a:lnSpc>
                <a:spcPct val="100000"/>
              </a:lnSpc>
              <a:spcBef>
                <a:spcPts val="2090"/>
              </a:spcBef>
              <a:buClr>
                <a:srgbClr val="00AF50"/>
              </a:buClr>
              <a:buFont typeface="Wingdings"/>
              <a:buChar char=""/>
              <a:tabLst>
                <a:tab pos="547370" algn="l"/>
                <a:tab pos="548005" algn="l"/>
              </a:tabLst>
            </a:pPr>
            <a:r>
              <a:rPr sz="2400" spc="-30" dirty="0">
                <a:latin typeface="Arial"/>
                <a:cs typeface="Arial"/>
              </a:rPr>
              <a:t>L’offre </a:t>
            </a:r>
            <a:r>
              <a:rPr sz="2400" spc="-10" dirty="0">
                <a:latin typeface="Arial"/>
                <a:cs typeface="Arial"/>
              </a:rPr>
              <a:t>d’Alpiq </a:t>
            </a:r>
            <a:r>
              <a:rPr sz="2400" dirty="0">
                <a:latin typeface="Arial"/>
                <a:cs typeface="Arial"/>
              </a:rPr>
              <a:t>(13.16 </a:t>
            </a:r>
            <a:r>
              <a:rPr sz="2400" spc="-5" dirty="0">
                <a:latin typeface="Arial"/>
                <a:cs typeface="Arial"/>
              </a:rPr>
              <a:t>MCHF pour 10%) est la meilleure de </a:t>
            </a:r>
            <a:r>
              <a:rPr sz="2400" spc="-10" dirty="0">
                <a:latin typeface="Arial"/>
                <a:cs typeface="Arial"/>
              </a:rPr>
              <a:t>l’appel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d’offres.</a:t>
            </a:r>
            <a:endParaRPr sz="2400">
              <a:latin typeface="Arial"/>
              <a:cs typeface="Arial"/>
            </a:endParaRPr>
          </a:p>
          <a:p>
            <a:pPr marL="547370" marR="1149985" indent="-535305">
              <a:lnSpc>
                <a:spcPct val="110000"/>
              </a:lnSpc>
              <a:spcBef>
                <a:spcPts val="1800"/>
              </a:spcBef>
              <a:buClr>
                <a:srgbClr val="00AF50"/>
              </a:buClr>
              <a:buFont typeface="Wingdings"/>
              <a:buChar char=""/>
              <a:tabLst>
                <a:tab pos="547370" algn="l"/>
                <a:tab pos="548005" algn="l"/>
              </a:tabLst>
            </a:pPr>
            <a:r>
              <a:rPr sz="2400" spc="-5" dirty="0">
                <a:latin typeface="Arial"/>
                <a:cs typeface="Arial"/>
              </a:rPr>
              <a:t>Cette </a:t>
            </a:r>
            <a:r>
              <a:rPr sz="2400" spc="-10" dirty="0">
                <a:latin typeface="Arial"/>
                <a:cs typeface="Arial"/>
              </a:rPr>
              <a:t>offre, </a:t>
            </a:r>
            <a:r>
              <a:rPr sz="2400" spc="-5" dirty="0">
                <a:latin typeface="Arial"/>
                <a:cs typeface="Arial"/>
              </a:rPr>
              <a:t>reçue dans une situation économique </a:t>
            </a:r>
            <a:r>
              <a:rPr sz="2400" dirty="0">
                <a:latin typeface="Arial"/>
                <a:cs typeface="Arial"/>
              </a:rPr>
              <a:t>très </a:t>
            </a:r>
            <a:r>
              <a:rPr sz="2400" spc="-5" dirty="0">
                <a:latin typeface="Arial"/>
                <a:cs typeface="Arial"/>
              </a:rPr>
              <a:t>favorable, </a:t>
            </a:r>
            <a:r>
              <a:rPr sz="2400" dirty="0">
                <a:latin typeface="Arial"/>
                <a:cs typeface="Arial"/>
              </a:rPr>
              <a:t>est  </a:t>
            </a:r>
            <a:r>
              <a:rPr sz="2400" spc="-5" dirty="0">
                <a:latin typeface="Arial"/>
                <a:cs typeface="Arial"/>
              </a:rPr>
              <a:t>supérieure </a:t>
            </a:r>
            <a:r>
              <a:rPr sz="2400" dirty="0">
                <a:latin typeface="Arial"/>
                <a:cs typeface="Arial"/>
              </a:rPr>
              <a:t>à </a:t>
            </a:r>
            <a:r>
              <a:rPr sz="2400" spc="-5" dirty="0">
                <a:latin typeface="Arial"/>
                <a:cs typeface="Arial"/>
              </a:rPr>
              <a:t>la valeur calculée de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l’aménagement.</a:t>
            </a:r>
            <a:endParaRPr sz="2400">
              <a:latin typeface="Arial"/>
              <a:cs typeface="Arial"/>
            </a:endParaRPr>
          </a:p>
          <a:p>
            <a:pPr marL="547370" indent="-535305">
              <a:lnSpc>
                <a:spcPct val="100000"/>
              </a:lnSpc>
              <a:spcBef>
                <a:spcPts val="2090"/>
              </a:spcBef>
              <a:buClr>
                <a:srgbClr val="00AF50"/>
              </a:buClr>
              <a:buFont typeface="Wingdings"/>
              <a:buChar char=""/>
              <a:tabLst>
                <a:tab pos="547370" algn="l"/>
                <a:tab pos="548005" algn="l"/>
              </a:tabLst>
            </a:pPr>
            <a:r>
              <a:rPr sz="2400" spc="-5" dirty="0">
                <a:latin typeface="Arial"/>
                <a:cs typeface="Arial"/>
              </a:rPr>
              <a:t>Des </a:t>
            </a:r>
            <a:r>
              <a:rPr sz="2400" dirty="0">
                <a:latin typeface="Arial"/>
                <a:cs typeface="Arial"/>
              </a:rPr>
              <a:t>compétences </a:t>
            </a:r>
            <a:r>
              <a:rPr sz="2400" spc="-5" dirty="0">
                <a:latin typeface="Arial"/>
                <a:cs typeface="Arial"/>
              </a:rPr>
              <a:t>techniques </a:t>
            </a:r>
            <a:r>
              <a:rPr sz="2400" dirty="0">
                <a:latin typeface="Arial"/>
                <a:cs typeface="Arial"/>
              </a:rPr>
              <a:t>et </a:t>
            </a:r>
            <a:r>
              <a:rPr sz="2400" spc="-5" dirty="0">
                <a:latin typeface="Arial"/>
                <a:cs typeface="Arial"/>
              </a:rPr>
              <a:t>une solidité financière sont trouvées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auprès</a:t>
            </a:r>
            <a:endParaRPr sz="2400">
              <a:latin typeface="Arial"/>
              <a:cs typeface="Arial"/>
            </a:endParaRPr>
          </a:p>
          <a:p>
            <a:pPr marL="54737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du partenaire.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2240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RDRE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</a:t>
            </a:r>
            <a:r>
              <a:rPr sz="2550" b="0" i="0" spc="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JOUR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167155"/>
            <a:ext cx="6798309" cy="43910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Contexte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historique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Qu’est-ce </a:t>
            </a:r>
            <a:r>
              <a:rPr sz="2800" dirty="0">
                <a:latin typeface="Arial"/>
                <a:cs typeface="Arial"/>
              </a:rPr>
              <a:t>qu’un retour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concessions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Répartition </a:t>
            </a:r>
            <a:r>
              <a:rPr sz="2800" spc="-5" dirty="0">
                <a:latin typeface="Arial"/>
                <a:cs typeface="Arial"/>
              </a:rPr>
              <a:t>de la </a:t>
            </a:r>
            <a:r>
              <a:rPr sz="2800" dirty="0">
                <a:latin typeface="Arial"/>
                <a:cs typeface="Arial"/>
              </a:rPr>
              <a:t>force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hydraulique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concession</a:t>
            </a:r>
          </a:p>
          <a:p>
            <a:pPr marL="388620" indent="-37655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89255" algn="l"/>
              </a:tabLst>
            </a:pPr>
            <a:r>
              <a:rPr sz="2800" spc="-5" dirty="0">
                <a:latin typeface="Arial"/>
                <a:cs typeface="Arial"/>
              </a:rPr>
              <a:t>Analyse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financière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Choix </a:t>
            </a:r>
            <a:r>
              <a:rPr sz="2800" dirty="0">
                <a:latin typeface="Arial"/>
                <a:cs typeface="Arial"/>
              </a:rPr>
              <a:t>des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partenaires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lang="fr-CH" sz="2800" spc="-5" dirty="0" smtClean="0">
                <a:latin typeface="Arial"/>
                <a:cs typeface="Arial"/>
              </a:rPr>
              <a:t>société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Questions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et</a:t>
            </a:r>
            <a:r>
              <a:rPr sz="2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réponses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2136" y="255778"/>
            <a:ext cx="3776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Tw Cen MT Condensed Extra Bold"/>
                <a:cs typeface="Tw Cen MT Condensed Extra Bold"/>
              </a:rPr>
              <a:t>ASSEMBLEE PRIMAIRE </a:t>
            </a:r>
            <a:r>
              <a:rPr sz="1600" spc="-5" dirty="0">
                <a:solidFill>
                  <a:srgbClr val="585858"/>
                </a:solidFill>
                <a:latin typeface="Berlin Sans FB"/>
                <a:cs typeface="Berlin Sans FB"/>
              </a:rPr>
              <a:t>|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12 SEPTEMBRE</a:t>
            </a:r>
            <a:r>
              <a:rPr sz="1600" spc="-160" dirty="0">
                <a:solidFill>
                  <a:srgbClr val="7E7E7E"/>
                </a:solidFill>
                <a:latin typeface="Tw Cen MT"/>
                <a:cs typeface="Tw Cen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2024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2133600"/>
            <a:ext cx="10210800" cy="3429000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6950">
              <a:latin typeface="Times New Roman"/>
              <a:cs typeface="Times New Roman"/>
            </a:endParaRPr>
          </a:p>
          <a:p>
            <a:pPr marR="235585" algn="r">
              <a:lnSpc>
                <a:spcPct val="100000"/>
              </a:lnSpc>
              <a:spcBef>
                <a:spcPts val="5"/>
              </a:spcBef>
              <a:tabLst>
                <a:tab pos="1056640" algn="l"/>
              </a:tabLst>
            </a:pPr>
            <a:r>
              <a:rPr sz="48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2.</a:t>
            </a:r>
            <a:r>
              <a:rPr sz="4800" spc="-9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b</a:t>
            </a:r>
            <a:r>
              <a:rPr sz="480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.	D</a:t>
            </a:r>
            <a:r>
              <a:rPr sz="4800" spc="-20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é</a:t>
            </a:r>
            <a:r>
              <a:rPr sz="48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cision</a:t>
            </a:r>
            <a:endParaRPr sz="4800">
              <a:latin typeface="Tw Cen MT Condensed Extra Bold"/>
              <a:cs typeface="Tw Cen MT Condensed Extra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80752" y="51986"/>
            <a:ext cx="898988" cy="838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2136" y="255778"/>
            <a:ext cx="3776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Tw Cen MT Condensed Extra Bold"/>
                <a:cs typeface="Tw Cen MT Condensed Extra Bold"/>
              </a:rPr>
              <a:t>ASSEMBLEE PRIMAIRE </a:t>
            </a:r>
            <a:r>
              <a:rPr sz="1600" spc="-5" dirty="0">
                <a:solidFill>
                  <a:srgbClr val="585858"/>
                </a:solidFill>
                <a:latin typeface="Berlin Sans FB"/>
                <a:cs typeface="Berlin Sans FB"/>
              </a:rPr>
              <a:t>|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12 SEPTEMBRE</a:t>
            </a:r>
            <a:r>
              <a:rPr sz="1600" spc="-160" dirty="0">
                <a:solidFill>
                  <a:srgbClr val="7E7E7E"/>
                </a:solidFill>
                <a:latin typeface="Tw Cen MT"/>
                <a:cs typeface="Tw Cen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2024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524000"/>
            <a:ext cx="10363200" cy="4343400"/>
          </a:xfrm>
          <a:custGeom>
            <a:avLst/>
            <a:gdLst/>
            <a:ahLst/>
            <a:cxnLst/>
            <a:rect l="l" t="t" r="r" b="b"/>
            <a:pathLst>
              <a:path w="10363200" h="4343400">
                <a:moveTo>
                  <a:pt x="0" y="4343400"/>
                </a:moveTo>
                <a:lnTo>
                  <a:pt x="10363200" y="4343400"/>
                </a:lnTo>
                <a:lnTo>
                  <a:pt x="103632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06918" y="1757298"/>
            <a:ext cx="1373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comme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00081" y="1757298"/>
            <a:ext cx="1167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future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469515" algn="l"/>
                <a:tab pos="3141345" algn="l"/>
                <a:tab pos="3816350" algn="l"/>
                <a:tab pos="3853179" algn="l"/>
                <a:tab pos="5511800" algn="l"/>
                <a:tab pos="6845300" algn="l"/>
              </a:tabLst>
            </a:pPr>
            <a:r>
              <a:rPr i="1" spc="-10" dirty="0"/>
              <a:t>Acceptez-vous	</a:t>
            </a:r>
            <a:r>
              <a:rPr i="1" spc="-5" dirty="0"/>
              <a:t>la		société	Alpiq  </a:t>
            </a:r>
            <a:r>
              <a:rPr spc="-5" dirty="0"/>
              <a:t>pa</a:t>
            </a:r>
            <a:r>
              <a:rPr spc="-65" dirty="0"/>
              <a:t>r</a:t>
            </a:r>
            <a:r>
              <a:rPr spc="-5" dirty="0"/>
              <a:t>tenaire</a:t>
            </a:r>
            <a:r>
              <a:rPr dirty="0"/>
              <a:t>	</a:t>
            </a:r>
            <a:r>
              <a:rPr spc="-5" dirty="0"/>
              <a:t>dans</a:t>
            </a:r>
            <a:r>
              <a:rPr dirty="0"/>
              <a:t>	</a:t>
            </a:r>
            <a:r>
              <a:rPr spc="-10" dirty="0"/>
              <a:t>l’</a:t>
            </a:r>
            <a:r>
              <a:rPr spc="-35" dirty="0"/>
              <a:t>e</a:t>
            </a:r>
            <a:r>
              <a:rPr spc="-5" dirty="0"/>
              <a:t>xpl</a:t>
            </a:r>
            <a:r>
              <a:rPr spc="5" dirty="0"/>
              <a:t>o</a:t>
            </a:r>
            <a:r>
              <a:rPr spc="-10" dirty="0"/>
              <a:t>it</a:t>
            </a:r>
            <a:r>
              <a:rPr spc="70" dirty="0"/>
              <a:t>a</a:t>
            </a:r>
            <a:r>
              <a:rPr spc="-2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  <a:r>
              <a:rPr dirty="0"/>
              <a:t>	</a:t>
            </a:r>
            <a:r>
              <a:rPr spc="-5" dirty="0"/>
              <a:t>des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9333" y="2366594"/>
            <a:ext cx="1819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ouvrages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2044" y="2976752"/>
            <a:ext cx="974915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érigés </a:t>
            </a:r>
            <a:r>
              <a:rPr sz="4000" i="1" dirty="0">
                <a:solidFill>
                  <a:srgbClr val="586A85"/>
                </a:solidFill>
                <a:latin typeface="Tw Cen MT"/>
                <a:cs typeface="Tw Cen MT"/>
              </a:rPr>
              <a:t>par </a:t>
            </a: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la Compagnie des </a:t>
            </a:r>
            <a:r>
              <a:rPr sz="4000" i="1" spc="-40" dirty="0">
                <a:solidFill>
                  <a:srgbClr val="586A85"/>
                </a:solidFill>
                <a:latin typeface="Tw Cen MT"/>
                <a:cs typeface="Tw Cen MT"/>
              </a:rPr>
              <a:t>Forces </a:t>
            </a:r>
            <a:r>
              <a:rPr sz="4000" i="1" dirty="0">
                <a:solidFill>
                  <a:srgbClr val="586A85"/>
                </a:solidFill>
                <a:latin typeface="Tw Cen MT"/>
                <a:cs typeface="Tw Cen MT"/>
              </a:rPr>
              <a:t>Motrices  </a:t>
            </a:r>
            <a:r>
              <a:rPr sz="4000" i="1" spc="-15" dirty="0">
                <a:solidFill>
                  <a:srgbClr val="586A85"/>
                </a:solidFill>
                <a:latin typeface="Tw Cen MT"/>
                <a:cs typeface="Tw Cen MT"/>
              </a:rPr>
              <a:t>d’Orsières </a:t>
            </a:r>
            <a:r>
              <a:rPr sz="4000" i="1" dirty="0">
                <a:solidFill>
                  <a:srgbClr val="586A85"/>
                </a:solidFill>
                <a:latin typeface="Tw Cen MT"/>
                <a:cs typeface="Tw Cen MT"/>
              </a:rPr>
              <a:t>FMO </a:t>
            </a: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SA et la </a:t>
            </a:r>
            <a:r>
              <a:rPr sz="4000" i="1" spc="-15" dirty="0">
                <a:solidFill>
                  <a:srgbClr val="586A85"/>
                </a:solidFill>
                <a:latin typeface="Tw Cen MT"/>
                <a:cs typeface="Tw Cen MT"/>
              </a:rPr>
              <a:t>vente </a:t>
            </a: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à ce </a:t>
            </a:r>
            <a:r>
              <a:rPr sz="4000" i="1" spc="-10" dirty="0">
                <a:solidFill>
                  <a:srgbClr val="586A85"/>
                </a:solidFill>
                <a:latin typeface="Tw Cen MT"/>
                <a:cs typeface="Tw Cen MT"/>
              </a:rPr>
              <a:t>partenaire  </a:t>
            </a: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d’un pourcentage </a:t>
            </a:r>
            <a:r>
              <a:rPr sz="4000" i="1" dirty="0">
                <a:solidFill>
                  <a:srgbClr val="586A85"/>
                </a:solidFill>
                <a:latin typeface="Tw Cen MT"/>
                <a:cs typeface="Tw Cen MT"/>
              </a:rPr>
              <a:t>de </a:t>
            </a: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10% </a:t>
            </a:r>
            <a:r>
              <a:rPr sz="4000" i="1" dirty="0">
                <a:solidFill>
                  <a:srgbClr val="586A85"/>
                </a:solidFill>
                <a:latin typeface="Tw Cen MT"/>
                <a:cs typeface="Tw Cen MT"/>
              </a:rPr>
              <a:t>du </a:t>
            </a: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capital-action </a:t>
            </a:r>
            <a:r>
              <a:rPr sz="4000" i="1" dirty="0">
                <a:solidFill>
                  <a:srgbClr val="586A85"/>
                </a:solidFill>
                <a:latin typeface="Tw Cen MT"/>
                <a:cs typeface="Tw Cen MT"/>
              </a:rPr>
              <a:t>de  </a:t>
            </a: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la future société concessionnaire</a:t>
            </a:r>
            <a:r>
              <a:rPr sz="4000" i="1" spc="25" dirty="0">
                <a:solidFill>
                  <a:srgbClr val="586A85"/>
                </a:solidFill>
                <a:latin typeface="Tw Cen MT"/>
                <a:cs typeface="Tw Cen MT"/>
              </a:rPr>
              <a:t> </a:t>
            </a:r>
            <a:r>
              <a:rPr sz="4000" i="1" spc="-5" dirty="0">
                <a:solidFill>
                  <a:srgbClr val="586A85"/>
                </a:solidFill>
                <a:latin typeface="Tw Cen MT"/>
                <a:cs typeface="Tw Cen MT"/>
              </a:rPr>
              <a:t>?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88820" y="51515"/>
            <a:ext cx="890921" cy="831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352800" cy="33528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192136" y="255778"/>
            <a:ext cx="3776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Tw Cen MT Condensed Extra Bold"/>
                <a:cs typeface="Tw Cen MT Condensed Extra Bold"/>
              </a:rPr>
              <a:t>ASSEMBLEE PRIMAIRE </a:t>
            </a:r>
            <a:r>
              <a:rPr sz="1600" spc="-5" dirty="0">
                <a:solidFill>
                  <a:srgbClr val="585858"/>
                </a:solidFill>
                <a:latin typeface="Berlin Sans FB"/>
                <a:cs typeface="Berlin Sans FB"/>
              </a:rPr>
              <a:t>|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12 SEPTEMBRE</a:t>
            </a:r>
            <a:r>
              <a:rPr sz="1600" spc="-160" dirty="0">
                <a:solidFill>
                  <a:srgbClr val="7E7E7E"/>
                </a:solidFill>
                <a:latin typeface="Tw Cen MT"/>
                <a:cs typeface="Tw Cen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2024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2486" y="2551945"/>
            <a:ext cx="7778115" cy="108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950" b="1" spc="-170" dirty="0">
                <a:solidFill>
                  <a:srgbClr val="78697A"/>
                </a:solidFill>
                <a:latin typeface="Tw Cen MT Condensed Extra Bold"/>
                <a:cs typeface="Tw Cen MT Condensed Extra Bold"/>
              </a:rPr>
              <a:t>Très </a:t>
            </a:r>
            <a:r>
              <a:rPr sz="6950" b="1" spc="-135" dirty="0">
                <a:solidFill>
                  <a:srgbClr val="78697A"/>
                </a:solidFill>
                <a:latin typeface="Tw Cen MT Condensed Extra Bold"/>
                <a:cs typeface="Tw Cen MT Condensed Extra Bold"/>
              </a:rPr>
              <a:t>belle soirée </a:t>
            </a:r>
            <a:r>
              <a:rPr sz="6950" b="1" spc="-170" dirty="0">
                <a:solidFill>
                  <a:srgbClr val="78697A"/>
                </a:solidFill>
                <a:latin typeface="Tw Cen MT Condensed Extra Bold"/>
                <a:cs typeface="Tw Cen MT Condensed Extra Bold"/>
              </a:rPr>
              <a:t>à </a:t>
            </a:r>
            <a:r>
              <a:rPr sz="6950" b="1" spc="-145" dirty="0">
                <a:solidFill>
                  <a:srgbClr val="78697A"/>
                </a:solidFill>
                <a:latin typeface="Tw Cen MT Condensed Extra Bold"/>
                <a:cs typeface="Tw Cen MT Condensed Extra Bold"/>
              </a:rPr>
              <a:t>tous</a:t>
            </a:r>
            <a:r>
              <a:rPr sz="6950" b="1" spc="45" dirty="0">
                <a:solidFill>
                  <a:srgbClr val="78697A"/>
                </a:solidFill>
                <a:latin typeface="Tw Cen MT Condensed Extra Bold"/>
                <a:cs typeface="Tw Cen MT Condensed Extra Bold"/>
              </a:rPr>
              <a:t> </a:t>
            </a:r>
            <a:r>
              <a:rPr sz="6950" b="1" spc="-110" dirty="0">
                <a:solidFill>
                  <a:srgbClr val="78697A"/>
                </a:solidFill>
                <a:latin typeface="Tw Cen MT Condensed Extra Bold"/>
                <a:cs typeface="Tw Cen MT Condensed Extra Bold"/>
              </a:rPr>
              <a:t>!</a:t>
            </a:r>
            <a:endParaRPr sz="6950" dirty="0">
              <a:latin typeface="Tw Cen MT Condensed Extra Bold"/>
              <a:cs typeface="Tw Cen MT Condensed Extra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77120" y="93049"/>
            <a:ext cx="826699" cy="773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2136" y="255778"/>
            <a:ext cx="3776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Tw Cen MT Condensed Extra Bold"/>
                <a:cs typeface="Tw Cen MT Condensed Extra Bold"/>
              </a:rPr>
              <a:t>ASSEMBLEE PRIMAIRE </a:t>
            </a:r>
            <a:r>
              <a:rPr sz="1600" spc="-5" dirty="0">
                <a:solidFill>
                  <a:srgbClr val="585858"/>
                </a:solidFill>
                <a:latin typeface="Berlin Sans FB"/>
                <a:cs typeface="Berlin Sans FB"/>
              </a:rPr>
              <a:t>|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12 SEPTEMBRE</a:t>
            </a:r>
            <a:r>
              <a:rPr sz="1600" spc="-160" dirty="0">
                <a:solidFill>
                  <a:srgbClr val="7E7E7E"/>
                </a:solidFill>
                <a:latin typeface="Tw Cen MT"/>
                <a:cs typeface="Tw Cen MT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w Cen MT"/>
                <a:cs typeface="Tw Cen MT"/>
              </a:rPr>
              <a:t>2024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2133600"/>
            <a:ext cx="10210800" cy="3429000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200">
              <a:latin typeface="Times New Roman"/>
              <a:cs typeface="Times New Roman"/>
            </a:endParaRPr>
          </a:p>
          <a:p>
            <a:pPr marL="3455035">
              <a:lnSpc>
                <a:spcPct val="100000"/>
              </a:lnSpc>
              <a:spcBef>
                <a:spcPts val="3294"/>
              </a:spcBef>
            </a:pPr>
            <a:r>
              <a:rPr sz="48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2.a. Présentation du</a:t>
            </a:r>
            <a:r>
              <a:rPr sz="4800" spc="-6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 </a:t>
            </a:r>
            <a:r>
              <a:rPr sz="4800" spc="-5" dirty="0">
                <a:solidFill>
                  <a:srgbClr val="586A85"/>
                </a:solidFill>
                <a:latin typeface="Tw Cen MT Condensed Extra Bold"/>
                <a:cs typeface="Tw Cen MT Condensed Extra Bold"/>
              </a:rPr>
              <a:t>dossier</a:t>
            </a:r>
            <a:endParaRPr sz="4800">
              <a:latin typeface="Tw Cen MT Condensed Extra Bold"/>
              <a:cs typeface="Tw Cen MT Condensed Extra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20923" y="64027"/>
            <a:ext cx="874871" cy="818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2240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RDRE </a:t>
            </a:r>
            <a:r>
              <a:rPr sz="2550" b="0" i="0" spc="-5" dirty="0">
                <a:solidFill>
                  <a:srgbClr val="000000"/>
                </a:solidFill>
                <a:latin typeface="Calibri Light"/>
                <a:cs typeface="Calibri Light"/>
              </a:rPr>
              <a:t>DU</a:t>
            </a:r>
            <a:r>
              <a:rPr sz="2550" b="0" i="0" spc="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JOUR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993" y="1167155"/>
            <a:ext cx="6798309" cy="43910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Contexte</a:t>
            </a:r>
            <a:r>
              <a:rPr sz="28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historique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Qu’est-ce </a:t>
            </a:r>
            <a:r>
              <a:rPr sz="2800" dirty="0">
                <a:latin typeface="Arial"/>
                <a:cs typeface="Arial"/>
              </a:rPr>
              <a:t>qu’un retour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concessions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Répartition </a:t>
            </a:r>
            <a:r>
              <a:rPr sz="2800" spc="-5" dirty="0">
                <a:latin typeface="Arial"/>
                <a:cs typeface="Arial"/>
              </a:rPr>
              <a:t>de la </a:t>
            </a:r>
            <a:r>
              <a:rPr sz="2800" dirty="0">
                <a:latin typeface="Arial"/>
                <a:cs typeface="Arial"/>
              </a:rPr>
              <a:t>force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hydraulique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concession</a:t>
            </a:r>
          </a:p>
          <a:p>
            <a:pPr marL="388620" indent="-37655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89255" algn="l"/>
              </a:tabLst>
            </a:pPr>
            <a:r>
              <a:rPr sz="2800" spc="-5" dirty="0">
                <a:latin typeface="Arial"/>
                <a:cs typeface="Arial"/>
              </a:rPr>
              <a:t>Analyse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financière</a:t>
            </a: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Choix </a:t>
            </a:r>
            <a:r>
              <a:rPr sz="2800" dirty="0">
                <a:latin typeface="Arial"/>
                <a:cs typeface="Arial"/>
              </a:rPr>
              <a:t>des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partenaires</a:t>
            </a:r>
          </a:p>
          <a:p>
            <a:pPr marL="408940" indent="-39624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08940" algn="l"/>
              </a:tabLst>
            </a:pPr>
            <a:r>
              <a:rPr sz="2800" dirty="0">
                <a:latin typeface="Arial"/>
                <a:cs typeface="Arial"/>
              </a:rPr>
              <a:t>Nouvelle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lang="fr-CH" sz="2800" spc="-5" dirty="0" smtClean="0">
                <a:latin typeface="Arial"/>
                <a:cs typeface="Arial"/>
              </a:rPr>
              <a:t>société</a:t>
            </a:r>
            <a:endParaRPr sz="2800" dirty="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latin typeface="Arial"/>
                <a:cs typeface="Arial"/>
              </a:rPr>
              <a:t>Questions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réponses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28421"/>
            <a:ext cx="3933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sz="255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ES </a:t>
            </a:r>
            <a:r>
              <a:rPr sz="2550" b="0" i="0" spc="-25" dirty="0">
                <a:solidFill>
                  <a:srgbClr val="000000"/>
                </a:solidFill>
                <a:latin typeface="Calibri Light"/>
                <a:cs typeface="Calibri Light"/>
              </a:rPr>
              <a:t>CONCESSIONS</a:t>
            </a:r>
            <a:r>
              <a:rPr sz="2550" b="0" i="0" spc="1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ACTUELLES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1144" y="1895855"/>
            <a:ext cx="5814060" cy="1130935"/>
          </a:xfrm>
          <a:custGeom>
            <a:avLst/>
            <a:gdLst/>
            <a:ahLst/>
            <a:cxnLst/>
            <a:rect l="l" t="t" r="r" b="b"/>
            <a:pathLst>
              <a:path w="5814059" h="1130935">
                <a:moveTo>
                  <a:pt x="5248656" y="0"/>
                </a:moveTo>
                <a:lnTo>
                  <a:pt x="0" y="0"/>
                </a:lnTo>
                <a:lnTo>
                  <a:pt x="0" y="1130808"/>
                </a:lnTo>
                <a:lnTo>
                  <a:pt x="5248656" y="1130808"/>
                </a:lnTo>
                <a:lnTo>
                  <a:pt x="5814059" y="565404"/>
                </a:lnTo>
                <a:lnTo>
                  <a:pt x="524865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1144" y="1895855"/>
            <a:ext cx="5814060" cy="1130935"/>
          </a:xfrm>
          <a:custGeom>
            <a:avLst/>
            <a:gdLst/>
            <a:ahLst/>
            <a:cxnLst/>
            <a:rect l="l" t="t" r="r" b="b"/>
            <a:pathLst>
              <a:path w="5814059" h="1130935">
                <a:moveTo>
                  <a:pt x="0" y="0"/>
                </a:moveTo>
                <a:lnTo>
                  <a:pt x="5248656" y="0"/>
                </a:lnTo>
                <a:lnTo>
                  <a:pt x="5814059" y="565404"/>
                </a:lnTo>
                <a:lnTo>
                  <a:pt x="5248656" y="1130808"/>
                </a:lnTo>
                <a:lnTo>
                  <a:pt x="0" y="1130808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0493" y="2239136"/>
            <a:ext cx="2027555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Commune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d’Orsières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Dranse de </a:t>
            </a:r>
            <a:r>
              <a:rPr sz="1100" dirty="0">
                <a:latin typeface="Arial"/>
                <a:cs typeface="Arial"/>
              </a:rPr>
              <a:t>Ferret </a:t>
            </a:r>
            <a:r>
              <a:rPr sz="1100" spc="-5" dirty="0">
                <a:latin typeface="Arial"/>
                <a:cs typeface="Arial"/>
              </a:rPr>
              <a:t>et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d’Entremont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44167" y="3165348"/>
            <a:ext cx="6579234" cy="1132840"/>
          </a:xfrm>
          <a:custGeom>
            <a:avLst/>
            <a:gdLst/>
            <a:ahLst/>
            <a:cxnLst/>
            <a:rect l="l" t="t" r="r" b="b"/>
            <a:pathLst>
              <a:path w="6579234" h="1132839">
                <a:moveTo>
                  <a:pt x="6012941" y="0"/>
                </a:moveTo>
                <a:lnTo>
                  <a:pt x="0" y="0"/>
                </a:lnTo>
                <a:lnTo>
                  <a:pt x="0" y="1132332"/>
                </a:lnTo>
                <a:lnTo>
                  <a:pt x="6012941" y="1132332"/>
                </a:lnTo>
                <a:lnTo>
                  <a:pt x="6579108" y="566165"/>
                </a:lnTo>
                <a:lnTo>
                  <a:pt x="601294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4167" y="3165348"/>
            <a:ext cx="6579234" cy="1132840"/>
          </a:xfrm>
          <a:custGeom>
            <a:avLst/>
            <a:gdLst/>
            <a:ahLst/>
            <a:cxnLst/>
            <a:rect l="l" t="t" r="r" b="b"/>
            <a:pathLst>
              <a:path w="6579234" h="1132839">
                <a:moveTo>
                  <a:pt x="0" y="0"/>
                </a:moveTo>
                <a:lnTo>
                  <a:pt x="6012941" y="0"/>
                </a:lnTo>
                <a:lnTo>
                  <a:pt x="6579108" y="566165"/>
                </a:lnTo>
                <a:lnTo>
                  <a:pt x="6012941" y="1132332"/>
                </a:lnTo>
                <a:lnTo>
                  <a:pt x="0" y="113233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23542" y="3509264"/>
            <a:ext cx="1899285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Commune 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Liddes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Dranse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d’Entremont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13759" y="4675632"/>
            <a:ext cx="6341745" cy="1130935"/>
          </a:xfrm>
          <a:custGeom>
            <a:avLst/>
            <a:gdLst/>
            <a:ahLst/>
            <a:cxnLst/>
            <a:rect l="l" t="t" r="r" b="b"/>
            <a:pathLst>
              <a:path w="6341745" h="1130935">
                <a:moveTo>
                  <a:pt x="5775960" y="0"/>
                </a:moveTo>
                <a:lnTo>
                  <a:pt x="0" y="0"/>
                </a:lnTo>
                <a:lnTo>
                  <a:pt x="0" y="1130808"/>
                </a:lnTo>
                <a:lnTo>
                  <a:pt x="5775960" y="1130808"/>
                </a:lnTo>
                <a:lnTo>
                  <a:pt x="6341364" y="565404"/>
                </a:lnTo>
                <a:lnTo>
                  <a:pt x="577596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3759" y="4675632"/>
            <a:ext cx="6341745" cy="1130935"/>
          </a:xfrm>
          <a:custGeom>
            <a:avLst/>
            <a:gdLst/>
            <a:ahLst/>
            <a:cxnLst/>
            <a:rect l="l" t="t" r="r" b="b"/>
            <a:pathLst>
              <a:path w="6341745" h="1130935">
                <a:moveTo>
                  <a:pt x="0" y="0"/>
                </a:moveTo>
                <a:lnTo>
                  <a:pt x="5775960" y="0"/>
                </a:lnTo>
                <a:lnTo>
                  <a:pt x="6341364" y="565404"/>
                </a:lnTo>
                <a:lnTo>
                  <a:pt x="5775960" y="1130808"/>
                </a:lnTo>
                <a:lnTo>
                  <a:pt x="0" y="1130808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92246" y="5019547"/>
            <a:ext cx="4709160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Commune d’Orsières, Bovernier et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Martigny-Combe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Arial"/>
                <a:cs typeface="Arial"/>
              </a:rPr>
              <a:t>Eaux d’Arpette </a:t>
            </a:r>
            <a:r>
              <a:rPr sz="1100" spc="-5" dirty="0">
                <a:latin typeface="Arial"/>
                <a:cs typeface="Arial"/>
              </a:rPr>
              <a:t>et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d’Orny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39100" y="1895855"/>
            <a:ext cx="1681480" cy="2402205"/>
          </a:xfrm>
          <a:custGeom>
            <a:avLst/>
            <a:gdLst/>
            <a:ahLst/>
            <a:cxnLst/>
            <a:rect l="l" t="t" r="r" b="b"/>
            <a:pathLst>
              <a:path w="1681479" h="2402204">
                <a:moveTo>
                  <a:pt x="840485" y="0"/>
                </a:moveTo>
                <a:lnTo>
                  <a:pt x="0" y="0"/>
                </a:lnTo>
                <a:lnTo>
                  <a:pt x="0" y="2401824"/>
                </a:lnTo>
                <a:lnTo>
                  <a:pt x="840485" y="2401824"/>
                </a:lnTo>
                <a:lnTo>
                  <a:pt x="1680972" y="1200912"/>
                </a:lnTo>
                <a:lnTo>
                  <a:pt x="840485" y="0"/>
                </a:lnTo>
                <a:close/>
              </a:path>
            </a:pathLst>
          </a:custGeom>
          <a:solidFill>
            <a:srgbClr val="E0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39100" y="1895855"/>
            <a:ext cx="1681480" cy="2402205"/>
          </a:xfrm>
          <a:custGeom>
            <a:avLst/>
            <a:gdLst/>
            <a:ahLst/>
            <a:cxnLst/>
            <a:rect l="l" t="t" r="r" b="b"/>
            <a:pathLst>
              <a:path w="1681479" h="2402204">
                <a:moveTo>
                  <a:pt x="0" y="0"/>
                </a:moveTo>
                <a:lnTo>
                  <a:pt x="840485" y="0"/>
                </a:lnTo>
                <a:lnTo>
                  <a:pt x="1680972" y="1200912"/>
                </a:lnTo>
                <a:lnTo>
                  <a:pt x="840485" y="2401824"/>
                </a:lnTo>
                <a:lnTo>
                  <a:pt x="0" y="240182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19109" y="2835605"/>
            <a:ext cx="108712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Concession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actuelle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99504" y="1895855"/>
            <a:ext cx="1226820" cy="1130935"/>
          </a:xfrm>
          <a:custGeom>
            <a:avLst/>
            <a:gdLst/>
            <a:ahLst/>
            <a:cxnLst/>
            <a:rect l="l" t="t" r="r" b="b"/>
            <a:pathLst>
              <a:path w="1226820" h="1130935">
                <a:moveTo>
                  <a:pt x="947293" y="0"/>
                </a:moveTo>
                <a:lnTo>
                  <a:pt x="0" y="0"/>
                </a:lnTo>
                <a:lnTo>
                  <a:pt x="0" y="1130808"/>
                </a:lnTo>
                <a:lnTo>
                  <a:pt x="947293" y="1130808"/>
                </a:lnTo>
                <a:lnTo>
                  <a:pt x="1226820" y="565404"/>
                </a:lnTo>
                <a:lnTo>
                  <a:pt x="947293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99504" y="1895855"/>
            <a:ext cx="1226820" cy="1130935"/>
          </a:xfrm>
          <a:custGeom>
            <a:avLst/>
            <a:gdLst/>
            <a:ahLst/>
            <a:cxnLst/>
            <a:rect l="l" t="t" r="r" b="b"/>
            <a:pathLst>
              <a:path w="1226820" h="1130935">
                <a:moveTo>
                  <a:pt x="0" y="0"/>
                </a:moveTo>
                <a:lnTo>
                  <a:pt x="947293" y="0"/>
                </a:lnTo>
                <a:lnTo>
                  <a:pt x="1226820" y="565404"/>
                </a:lnTo>
                <a:lnTo>
                  <a:pt x="947293" y="1130808"/>
                </a:lnTo>
                <a:lnTo>
                  <a:pt x="0" y="1130808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78879" y="2353436"/>
            <a:ext cx="8807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Prolongation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1144" y="1296924"/>
            <a:ext cx="530860" cy="314325"/>
          </a:xfrm>
          <a:custGeom>
            <a:avLst/>
            <a:gdLst/>
            <a:ahLst/>
            <a:cxnLst/>
            <a:rect l="l" t="t" r="r" b="b"/>
            <a:pathLst>
              <a:path w="530860" h="314325">
                <a:moveTo>
                  <a:pt x="0" y="313943"/>
                </a:moveTo>
                <a:lnTo>
                  <a:pt x="530351" y="313943"/>
                </a:lnTo>
                <a:lnTo>
                  <a:pt x="530351" y="0"/>
                </a:lnTo>
                <a:lnTo>
                  <a:pt x="0" y="0"/>
                </a:lnTo>
                <a:lnTo>
                  <a:pt x="0" y="3139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5716" y="1301496"/>
            <a:ext cx="544830" cy="304800"/>
          </a:xfrm>
          <a:prstGeom prst="rect">
            <a:avLst/>
          </a:prstGeom>
          <a:solidFill>
            <a:srgbClr val="AEABAB"/>
          </a:solidFill>
        </p:spPr>
        <p:txBody>
          <a:bodyPr vert="horz" wrap="square" lIns="0" tIns="6350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500"/>
              </a:spcBef>
            </a:pPr>
            <a:r>
              <a:rPr sz="1100" spc="-5" dirty="0">
                <a:latin typeface="Arial"/>
                <a:cs typeface="Arial"/>
              </a:rPr>
              <a:t>1900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48739" y="1296924"/>
            <a:ext cx="530860" cy="314325"/>
          </a:xfrm>
          <a:custGeom>
            <a:avLst/>
            <a:gdLst/>
            <a:ahLst/>
            <a:cxnLst/>
            <a:rect l="l" t="t" r="r" b="b"/>
            <a:pathLst>
              <a:path w="530860" h="314325">
                <a:moveTo>
                  <a:pt x="0" y="313943"/>
                </a:moveTo>
                <a:lnTo>
                  <a:pt x="530352" y="313943"/>
                </a:lnTo>
                <a:lnTo>
                  <a:pt x="530352" y="0"/>
                </a:lnTo>
                <a:lnTo>
                  <a:pt x="0" y="0"/>
                </a:lnTo>
                <a:lnTo>
                  <a:pt x="0" y="3139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29689" y="1301496"/>
            <a:ext cx="544830" cy="304800"/>
          </a:xfrm>
          <a:prstGeom prst="rect">
            <a:avLst/>
          </a:prstGeom>
          <a:solidFill>
            <a:srgbClr val="AEABAB"/>
          </a:solidFill>
        </p:spPr>
        <p:txBody>
          <a:bodyPr vert="horz" wrap="square" lIns="0" tIns="635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500"/>
              </a:spcBef>
            </a:pPr>
            <a:r>
              <a:rPr sz="1100" spc="-5" dirty="0">
                <a:latin typeface="Arial"/>
                <a:cs typeface="Arial"/>
              </a:rPr>
              <a:t>1906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13759" y="1296924"/>
            <a:ext cx="530860" cy="314325"/>
          </a:xfrm>
          <a:prstGeom prst="rect">
            <a:avLst/>
          </a:prstGeom>
          <a:solidFill>
            <a:srgbClr val="AEABAB"/>
          </a:solidFill>
          <a:ln w="9144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"/>
                <a:cs typeface="Arial"/>
              </a:rPr>
              <a:t>1946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97980" y="1296924"/>
            <a:ext cx="536575" cy="314325"/>
          </a:xfrm>
          <a:prstGeom prst="rect">
            <a:avLst/>
          </a:prstGeom>
          <a:solidFill>
            <a:srgbClr val="AEABAB"/>
          </a:solidFill>
          <a:ln w="9144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"/>
                <a:cs typeface="Arial"/>
              </a:rPr>
              <a:t>1989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49768" y="1296924"/>
            <a:ext cx="530860" cy="314325"/>
          </a:xfrm>
          <a:prstGeom prst="rect">
            <a:avLst/>
          </a:prstGeom>
          <a:solidFill>
            <a:srgbClr val="AEABAB"/>
          </a:solidFill>
          <a:ln w="9144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"/>
                <a:cs typeface="Arial"/>
              </a:rPr>
              <a:t>2005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30740" y="1296924"/>
            <a:ext cx="530860" cy="314325"/>
          </a:xfrm>
          <a:prstGeom prst="rect">
            <a:avLst/>
          </a:prstGeom>
          <a:solidFill>
            <a:srgbClr val="AEABAB"/>
          </a:solidFill>
          <a:ln w="9144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"/>
                <a:cs typeface="Arial"/>
              </a:rPr>
              <a:t>2027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122407" y="1827276"/>
            <a:ext cx="1667510" cy="3979545"/>
          </a:xfrm>
          <a:custGeom>
            <a:avLst/>
            <a:gdLst/>
            <a:ahLst/>
            <a:cxnLst/>
            <a:rect l="l" t="t" r="r" b="b"/>
            <a:pathLst>
              <a:path w="1667509" h="3979545">
                <a:moveTo>
                  <a:pt x="833627" y="0"/>
                </a:moveTo>
                <a:lnTo>
                  <a:pt x="0" y="0"/>
                </a:lnTo>
                <a:lnTo>
                  <a:pt x="0" y="3979164"/>
                </a:lnTo>
                <a:lnTo>
                  <a:pt x="833627" y="3979164"/>
                </a:lnTo>
                <a:lnTo>
                  <a:pt x="1667256" y="1989582"/>
                </a:lnTo>
                <a:lnTo>
                  <a:pt x="833627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22407" y="1827276"/>
            <a:ext cx="1667510" cy="3979545"/>
          </a:xfrm>
          <a:custGeom>
            <a:avLst/>
            <a:gdLst/>
            <a:ahLst/>
            <a:cxnLst/>
            <a:rect l="l" t="t" r="r" b="b"/>
            <a:pathLst>
              <a:path w="1667509" h="3979545">
                <a:moveTo>
                  <a:pt x="0" y="0"/>
                </a:moveTo>
                <a:lnTo>
                  <a:pt x="833627" y="0"/>
                </a:lnTo>
                <a:lnTo>
                  <a:pt x="1667256" y="1989582"/>
                </a:lnTo>
                <a:lnTo>
                  <a:pt x="833627" y="3979164"/>
                </a:lnTo>
                <a:lnTo>
                  <a:pt x="0" y="3979164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202036" y="3557142"/>
            <a:ext cx="104266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Nouvelle  con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ession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1144" y="1673351"/>
            <a:ext cx="0" cy="4133850"/>
          </a:xfrm>
          <a:custGeom>
            <a:avLst/>
            <a:gdLst/>
            <a:ahLst/>
            <a:cxnLst/>
            <a:rect l="l" t="t" r="r" b="b"/>
            <a:pathLst>
              <a:path h="4133850">
                <a:moveTo>
                  <a:pt x="0" y="0"/>
                </a:moveTo>
                <a:lnTo>
                  <a:pt x="0" y="413385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44167" y="1673351"/>
            <a:ext cx="3175" cy="2901950"/>
          </a:xfrm>
          <a:custGeom>
            <a:avLst/>
            <a:gdLst/>
            <a:ahLst/>
            <a:cxnLst/>
            <a:rect l="l" t="t" r="r" b="b"/>
            <a:pathLst>
              <a:path w="3175" h="2901950">
                <a:moveTo>
                  <a:pt x="0" y="0"/>
                </a:moveTo>
                <a:lnTo>
                  <a:pt x="3175" y="290195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13759" y="1673351"/>
            <a:ext cx="0" cy="4133850"/>
          </a:xfrm>
          <a:custGeom>
            <a:avLst/>
            <a:gdLst/>
            <a:ahLst/>
            <a:cxnLst/>
            <a:rect l="l" t="t" r="r" b="b"/>
            <a:pathLst>
              <a:path h="4133850">
                <a:moveTo>
                  <a:pt x="0" y="0"/>
                </a:moveTo>
                <a:lnTo>
                  <a:pt x="0" y="413385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7980" y="1584960"/>
            <a:ext cx="0" cy="1581150"/>
          </a:xfrm>
          <a:custGeom>
            <a:avLst/>
            <a:gdLst/>
            <a:ahLst/>
            <a:cxnLst/>
            <a:rect l="l" t="t" r="r" b="b"/>
            <a:pathLst>
              <a:path h="1581150">
                <a:moveTo>
                  <a:pt x="0" y="0"/>
                </a:moveTo>
                <a:lnTo>
                  <a:pt x="0" y="158115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49768" y="1584960"/>
            <a:ext cx="0" cy="2961005"/>
          </a:xfrm>
          <a:custGeom>
            <a:avLst/>
            <a:gdLst/>
            <a:ahLst/>
            <a:cxnLst/>
            <a:rect l="l" t="t" r="r" b="b"/>
            <a:pathLst>
              <a:path h="2961004">
                <a:moveTo>
                  <a:pt x="0" y="0"/>
                </a:moveTo>
                <a:lnTo>
                  <a:pt x="0" y="2960751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30740" y="1584960"/>
            <a:ext cx="53975" cy="4222750"/>
          </a:xfrm>
          <a:custGeom>
            <a:avLst/>
            <a:gdLst/>
            <a:ahLst/>
            <a:cxnLst/>
            <a:rect l="l" t="t" r="r" b="b"/>
            <a:pathLst>
              <a:path w="53975" h="4222750">
                <a:moveTo>
                  <a:pt x="0" y="0"/>
                </a:moveTo>
                <a:lnTo>
                  <a:pt x="53975" y="422275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91" y="344424"/>
            <a:ext cx="186055" cy="579120"/>
          </a:xfrm>
          <a:custGeom>
            <a:avLst/>
            <a:gdLst/>
            <a:ahLst/>
            <a:cxnLst/>
            <a:rect l="l" t="t" r="r" b="b"/>
            <a:pathLst>
              <a:path w="186054" h="579119">
                <a:moveTo>
                  <a:pt x="0" y="579120"/>
                </a:moveTo>
                <a:lnTo>
                  <a:pt x="185928" y="579120"/>
                </a:lnTo>
                <a:lnTo>
                  <a:pt x="185928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76873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sz="255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ES </a:t>
            </a:r>
            <a:r>
              <a:rPr sz="2550" b="0" i="0" spc="-25" dirty="0">
                <a:solidFill>
                  <a:srgbClr val="000000"/>
                </a:solidFill>
                <a:latin typeface="Calibri Light"/>
                <a:cs typeface="Calibri Light"/>
              </a:rPr>
              <a:t>AMÉNAGEMENTS </a:t>
            </a:r>
            <a:r>
              <a:rPr sz="255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DES </a:t>
            </a:r>
            <a:r>
              <a:rPr sz="32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F</a:t>
            </a:r>
            <a:r>
              <a:rPr sz="255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ORCES </a:t>
            </a:r>
            <a:r>
              <a:rPr sz="320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M</a:t>
            </a:r>
            <a:r>
              <a:rPr sz="2550" b="0" i="0" spc="-30" dirty="0">
                <a:solidFill>
                  <a:srgbClr val="000000"/>
                </a:solidFill>
                <a:latin typeface="Calibri Light"/>
                <a:cs typeface="Calibri Light"/>
              </a:rPr>
              <a:t>OTRICES</a:t>
            </a:r>
            <a:r>
              <a:rPr sz="2550" b="0" i="0" spc="48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550" b="0" i="0" spc="-35" dirty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sz="3200" b="0" i="0" spc="-35" dirty="0">
                <a:solidFill>
                  <a:srgbClr val="000000"/>
                </a:solidFill>
                <a:latin typeface="Calibri Light"/>
                <a:cs typeface="Calibri Light"/>
              </a:rPr>
              <a:t>’O</a:t>
            </a:r>
            <a:r>
              <a:rPr sz="2550" b="0" i="0" spc="-35" dirty="0">
                <a:solidFill>
                  <a:srgbClr val="000000"/>
                </a:solidFill>
                <a:latin typeface="Calibri Light"/>
                <a:cs typeface="Calibri Light"/>
              </a:rPr>
              <a:t>RSIÈRES</a:t>
            </a:r>
            <a:endParaRPr sz="255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6895" y="896111"/>
            <a:ext cx="6998208" cy="5160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12408"/>
            <a:ext cx="12192000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423" y="6365746"/>
            <a:ext cx="361188" cy="41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1" y="6365746"/>
            <a:ext cx="361188" cy="452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993" y="308813"/>
            <a:ext cx="9613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255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ONTEXTE </a:t>
            </a:r>
            <a:r>
              <a:rPr sz="2550" b="0" i="0" spc="-25" dirty="0">
                <a:solidFill>
                  <a:srgbClr val="000000"/>
                </a:solidFill>
                <a:latin typeface="Calibri Light"/>
                <a:cs typeface="Calibri Light"/>
              </a:rPr>
              <a:t>HISTORIQUE </a:t>
            </a:r>
            <a:r>
              <a:rPr sz="3200" b="0" i="0" dirty="0">
                <a:solidFill>
                  <a:srgbClr val="000000"/>
                </a:solidFill>
                <a:latin typeface="Calibri Light"/>
                <a:cs typeface="Calibri Light"/>
              </a:rPr>
              <a:t>– </a:t>
            </a:r>
            <a:r>
              <a:rPr sz="3200" b="0" i="0" spc="-25" dirty="0">
                <a:solidFill>
                  <a:srgbClr val="000000"/>
                </a:solidFill>
                <a:latin typeface="Calibri Light"/>
                <a:cs typeface="Calibri Light"/>
              </a:rPr>
              <a:t>E</a:t>
            </a:r>
            <a:r>
              <a:rPr sz="2550" b="0" i="0" spc="-25" dirty="0">
                <a:solidFill>
                  <a:srgbClr val="000000"/>
                </a:solidFill>
                <a:latin typeface="Calibri Light"/>
                <a:cs typeface="Calibri Light"/>
              </a:rPr>
              <a:t>VOLUTION </a:t>
            </a:r>
            <a:r>
              <a:rPr sz="255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DE </a:t>
            </a:r>
            <a:r>
              <a:rPr sz="2550" b="0" i="0" spc="-80" dirty="0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sz="3200" b="0" i="0" spc="-80" dirty="0">
                <a:solidFill>
                  <a:srgbClr val="000000"/>
                </a:solidFill>
                <a:latin typeface="Calibri Light"/>
                <a:cs typeface="Calibri Light"/>
              </a:rPr>
              <a:t>’</a:t>
            </a:r>
            <a:r>
              <a:rPr sz="2550" b="0" i="0" spc="-80" dirty="0">
                <a:solidFill>
                  <a:srgbClr val="000000"/>
                </a:solidFill>
                <a:latin typeface="Calibri Light"/>
                <a:cs typeface="Calibri Light"/>
              </a:rPr>
              <a:t>ACTIONNARIAT </a:t>
            </a:r>
            <a:r>
              <a:rPr sz="2550" b="0" i="0" spc="-20" dirty="0">
                <a:solidFill>
                  <a:srgbClr val="000000"/>
                </a:solidFill>
                <a:latin typeface="Calibri Light"/>
                <a:cs typeface="Calibri Light"/>
              </a:rPr>
              <a:t>DES </a:t>
            </a:r>
            <a:r>
              <a:rPr sz="3200" b="0" i="0" spc="-15" dirty="0">
                <a:solidFill>
                  <a:srgbClr val="000000"/>
                </a:solidFill>
                <a:latin typeface="Calibri Light"/>
                <a:cs typeface="Calibri Light"/>
              </a:rPr>
              <a:t>FMO</a:t>
            </a:r>
            <a:r>
              <a:rPr sz="3200" b="0" i="0" spc="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200" b="0" i="0" spc="-10" dirty="0">
                <a:solidFill>
                  <a:srgbClr val="000000"/>
                </a:solidFill>
                <a:latin typeface="Calibri Light"/>
                <a:cs typeface="Calibri Light"/>
              </a:rPr>
              <a:t>SA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1405" y="5564123"/>
            <a:ext cx="10772775" cy="114300"/>
          </a:xfrm>
          <a:custGeom>
            <a:avLst/>
            <a:gdLst/>
            <a:ahLst/>
            <a:cxnLst/>
            <a:rect l="l" t="t" r="r" b="b"/>
            <a:pathLst>
              <a:path w="10772775" h="114300">
                <a:moveTo>
                  <a:pt x="10658475" y="0"/>
                </a:moveTo>
                <a:lnTo>
                  <a:pt x="10658475" y="114300"/>
                </a:lnTo>
                <a:lnTo>
                  <a:pt x="10734675" y="76200"/>
                </a:lnTo>
                <a:lnTo>
                  <a:pt x="10677525" y="76200"/>
                </a:lnTo>
                <a:lnTo>
                  <a:pt x="10677525" y="38100"/>
                </a:lnTo>
                <a:lnTo>
                  <a:pt x="10734675" y="38100"/>
                </a:lnTo>
                <a:lnTo>
                  <a:pt x="10658475" y="0"/>
                </a:lnTo>
                <a:close/>
              </a:path>
              <a:path w="10772775" h="114300">
                <a:moveTo>
                  <a:pt x="10658475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0658475" y="76200"/>
                </a:lnTo>
                <a:lnTo>
                  <a:pt x="10658475" y="38100"/>
                </a:lnTo>
                <a:close/>
              </a:path>
              <a:path w="10772775" h="114300">
                <a:moveTo>
                  <a:pt x="10734675" y="38100"/>
                </a:moveTo>
                <a:lnTo>
                  <a:pt x="10677525" y="38100"/>
                </a:lnTo>
                <a:lnTo>
                  <a:pt x="10677525" y="76200"/>
                </a:lnTo>
                <a:lnTo>
                  <a:pt x="10734675" y="76200"/>
                </a:lnTo>
                <a:lnTo>
                  <a:pt x="10772775" y="57150"/>
                </a:lnTo>
                <a:lnTo>
                  <a:pt x="1073467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60" y="5469635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62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1617" y="5119878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1931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5867" y="5452871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0"/>
                </a:moveTo>
                <a:lnTo>
                  <a:pt x="0" y="30003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05047" y="5135626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1989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30240" y="5462015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62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86527" y="5113401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64852" y="5475732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0"/>
                </a:moveTo>
                <a:lnTo>
                  <a:pt x="0" y="30003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87610" y="5101793"/>
            <a:ext cx="488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2027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05343" y="1333500"/>
            <a:ext cx="0" cy="4457700"/>
          </a:xfrm>
          <a:custGeom>
            <a:avLst/>
            <a:gdLst/>
            <a:ahLst/>
            <a:cxnLst/>
            <a:rect l="l" t="t" r="r" b="b"/>
            <a:pathLst>
              <a:path h="4457700">
                <a:moveTo>
                  <a:pt x="0" y="0"/>
                </a:moveTo>
                <a:lnTo>
                  <a:pt x="0" y="4457700"/>
                </a:lnTo>
              </a:path>
            </a:pathLst>
          </a:custGeom>
          <a:ln w="609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0939" y="1717135"/>
            <a:ext cx="1918205" cy="2779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3" y="1752600"/>
            <a:ext cx="2874264" cy="2316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3523" y="1539240"/>
            <a:ext cx="2872739" cy="3461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2364" y="1335024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57115" y="1676400"/>
            <a:ext cx="533400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04459" y="1333500"/>
            <a:ext cx="531876" cy="531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2907" y="1388363"/>
            <a:ext cx="533400" cy="5318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53730" y="2272789"/>
            <a:ext cx="2905867" cy="20853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83723" y="1460004"/>
            <a:ext cx="258318" cy="4747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67721" y="1443100"/>
            <a:ext cx="251460" cy="468630"/>
          </a:xfrm>
          <a:custGeom>
            <a:avLst/>
            <a:gdLst/>
            <a:ahLst/>
            <a:cxnLst/>
            <a:rect l="l" t="t" r="r" b="b"/>
            <a:pathLst>
              <a:path w="251459" h="468630">
                <a:moveTo>
                  <a:pt x="114046" y="369697"/>
                </a:moveTo>
                <a:lnTo>
                  <a:pt x="95757" y="369697"/>
                </a:lnTo>
                <a:lnTo>
                  <a:pt x="88010" y="370459"/>
                </a:lnTo>
                <a:lnTo>
                  <a:pt x="59817" y="395986"/>
                </a:lnTo>
                <a:lnTo>
                  <a:pt x="58293" y="402336"/>
                </a:lnTo>
                <a:lnTo>
                  <a:pt x="57530" y="410210"/>
                </a:lnTo>
                <a:lnTo>
                  <a:pt x="57530" y="428751"/>
                </a:lnTo>
                <a:lnTo>
                  <a:pt x="58293" y="436372"/>
                </a:lnTo>
                <a:lnTo>
                  <a:pt x="59817" y="442722"/>
                </a:lnTo>
                <a:lnTo>
                  <a:pt x="61213" y="448945"/>
                </a:lnTo>
                <a:lnTo>
                  <a:pt x="95757" y="468502"/>
                </a:lnTo>
                <a:lnTo>
                  <a:pt x="114046" y="468502"/>
                </a:lnTo>
                <a:lnTo>
                  <a:pt x="148717" y="448945"/>
                </a:lnTo>
                <a:lnTo>
                  <a:pt x="152400" y="428751"/>
                </a:lnTo>
                <a:lnTo>
                  <a:pt x="152400" y="410210"/>
                </a:lnTo>
                <a:lnTo>
                  <a:pt x="133857" y="373888"/>
                </a:lnTo>
                <a:lnTo>
                  <a:pt x="121666" y="370459"/>
                </a:lnTo>
                <a:lnTo>
                  <a:pt x="114046" y="369697"/>
                </a:lnTo>
                <a:close/>
              </a:path>
              <a:path w="251459" h="468630">
                <a:moveTo>
                  <a:pt x="236164" y="66928"/>
                </a:moveTo>
                <a:lnTo>
                  <a:pt x="88392" y="66928"/>
                </a:lnTo>
                <a:lnTo>
                  <a:pt x="97438" y="67260"/>
                </a:lnTo>
                <a:lnTo>
                  <a:pt x="105902" y="68246"/>
                </a:lnTo>
                <a:lnTo>
                  <a:pt x="144145" y="86995"/>
                </a:lnTo>
                <a:lnTo>
                  <a:pt x="161289" y="124221"/>
                </a:lnTo>
                <a:lnTo>
                  <a:pt x="162432" y="139573"/>
                </a:lnTo>
                <a:lnTo>
                  <a:pt x="162192" y="146694"/>
                </a:lnTo>
                <a:lnTo>
                  <a:pt x="146303" y="188849"/>
                </a:lnTo>
                <a:lnTo>
                  <a:pt x="110982" y="208137"/>
                </a:lnTo>
                <a:lnTo>
                  <a:pt x="94487" y="209550"/>
                </a:lnTo>
                <a:lnTo>
                  <a:pt x="84835" y="209550"/>
                </a:lnTo>
                <a:lnTo>
                  <a:pt x="80645" y="210058"/>
                </a:lnTo>
                <a:lnTo>
                  <a:pt x="73405" y="212089"/>
                </a:lnTo>
                <a:lnTo>
                  <a:pt x="70484" y="213995"/>
                </a:lnTo>
                <a:lnTo>
                  <a:pt x="68199" y="216662"/>
                </a:lnTo>
                <a:lnTo>
                  <a:pt x="65785" y="219328"/>
                </a:lnTo>
                <a:lnTo>
                  <a:pt x="64134" y="222885"/>
                </a:lnTo>
                <a:lnTo>
                  <a:pt x="62356" y="231775"/>
                </a:lnTo>
                <a:lnTo>
                  <a:pt x="62225" y="234807"/>
                </a:lnTo>
                <a:lnTo>
                  <a:pt x="62161" y="240865"/>
                </a:lnTo>
                <a:lnTo>
                  <a:pt x="62283" y="246125"/>
                </a:lnTo>
                <a:lnTo>
                  <a:pt x="65277" y="323723"/>
                </a:lnTo>
                <a:lnTo>
                  <a:pt x="65531" y="326263"/>
                </a:lnTo>
                <a:lnTo>
                  <a:pt x="66294" y="328295"/>
                </a:lnTo>
                <a:lnTo>
                  <a:pt x="67691" y="329819"/>
                </a:lnTo>
                <a:lnTo>
                  <a:pt x="68960" y="331343"/>
                </a:lnTo>
                <a:lnTo>
                  <a:pt x="71120" y="332613"/>
                </a:lnTo>
                <a:lnTo>
                  <a:pt x="76961" y="334390"/>
                </a:lnTo>
                <a:lnTo>
                  <a:pt x="80899" y="335025"/>
                </a:lnTo>
                <a:lnTo>
                  <a:pt x="85851" y="335279"/>
                </a:lnTo>
                <a:lnTo>
                  <a:pt x="90931" y="335661"/>
                </a:lnTo>
                <a:lnTo>
                  <a:pt x="97154" y="335788"/>
                </a:lnTo>
                <a:lnTo>
                  <a:pt x="104521" y="335788"/>
                </a:lnTo>
                <a:lnTo>
                  <a:pt x="140588" y="323723"/>
                </a:lnTo>
                <a:lnTo>
                  <a:pt x="143255" y="258445"/>
                </a:lnTo>
                <a:lnTo>
                  <a:pt x="187325" y="246125"/>
                </a:lnTo>
                <a:lnTo>
                  <a:pt x="221487" y="220345"/>
                </a:lnTo>
                <a:lnTo>
                  <a:pt x="243585" y="182118"/>
                </a:lnTo>
                <a:lnTo>
                  <a:pt x="251459" y="132587"/>
                </a:lnTo>
                <a:lnTo>
                  <a:pt x="250936" y="119514"/>
                </a:lnTo>
                <a:lnTo>
                  <a:pt x="249364" y="106775"/>
                </a:lnTo>
                <a:lnTo>
                  <a:pt x="246745" y="94368"/>
                </a:lnTo>
                <a:lnTo>
                  <a:pt x="243077" y="82296"/>
                </a:lnTo>
                <a:lnTo>
                  <a:pt x="238291" y="70796"/>
                </a:lnTo>
                <a:lnTo>
                  <a:pt x="236164" y="66928"/>
                </a:lnTo>
                <a:close/>
              </a:path>
              <a:path w="251459" h="468630">
                <a:moveTo>
                  <a:pt x="103124" y="0"/>
                </a:moveTo>
                <a:lnTo>
                  <a:pt x="61783" y="4071"/>
                </a:lnTo>
                <a:lnTo>
                  <a:pt x="24383" y="14477"/>
                </a:lnTo>
                <a:lnTo>
                  <a:pt x="0" y="43434"/>
                </a:lnTo>
                <a:lnTo>
                  <a:pt x="46" y="59928"/>
                </a:lnTo>
                <a:lnTo>
                  <a:pt x="253" y="65024"/>
                </a:lnTo>
                <a:lnTo>
                  <a:pt x="876" y="69875"/>
                </a:lnTo>
                <a:lnTo>
                  <a:pt x="1410" y="74993"/>
                </a:lnTo>
                <a:lnTo>
                  <a:pt x="9144" y="88391"/>
                </a:lnTo>
                <a:lnTo>
                  <a:pt x="12953" y="88391"/>
                </a:lnTo>
                <a:lnTo>
                  <a:pt x="16128" y="87249"/>
                </a:lnTo>
                <a:lnTo>
                  <a:pt x="20193" y="85089"/>
                </a:lnTo>
                <a:lnTo>
                  <a:pt x="24383" y="82803"/>
                </a:lnTo>
                <a:lnTo>
                  <a:pt x="29591" y="80390"/>
                </a:lnTo>
                <a:lnTo>
                  <a:pt x="72294" y="67770"/>
                </a:lnTo>
                <a:lnTo>
                  <a:pt x="88392" y="66928"/>
                </a:lnTo>
                <a:lnTo>
                  <a:pt x="236164" y="66928"/>
                </a:lnTo>
                <a:lnTo>
                  <a:pt x="232314" y="59928"/>
                </a:lnTo>
                <a:lnTo>
                  <a:pt x="196326" y="23653"/>
                </a:lnTo>
                <a:lnTo>
                  <a:pt x="156005" y="6054"/>
                </a:lnTo>
                <a:lnTo>
                  <a:pt x="122091" y="666"/>
                </a:lnTo>
                <a:lnTo>
                  <a:pt x="103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22205" y="1809750"/>
            <a:ext cx="100965" cy="1049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67721" y="1443100"/>
            <a:ext cx="251460" cy="335915"/>
          </a:xfrm>
          <a:custGeom>
            <a:avLst/>
            <a:gdLst/>
            <a:ahLst/>
            <a:cxnLst/>
            <a:rect l="l" t="t" r="r" b="b"/>
            <a:pathLst>
              <a:path w="251459" h="335914">
                <a:moveTo>
                  <a:pt x="103124" y="0"/>
                </a:moveTo>
                <a:lnTo>
                  <a:pt x="156005" y="6054"/>
                </a:lnTo>
                <a:lnTo>
                  <a:pt x="196326" y="23653"/>
                </a:lnTo>
                <a:lnTo>
                  <a:pt x="225147" y="49702"/>
                </a:lnTo>
                <a:lnTo>
                  <a:pt x="246745" y="94368"/>
                </a:lnTo>
                <a:lnTo>
                  <a:pt x="251459" y="132587"/>
                </a:lnTo>
                <a:lnTo>
                  <a:pt x="250961" y="145970"/>
                </a:lnTo>
                <a:lnTo>
                  <a:pt x="239275" y="192787"/>
                </a:lnTo>
                <a:lnTo>
                  <a:pt x="214006" y="227963"/>
                </a:lnTo>
                <a:lnTo>
                  <a:pt x="177135" y="250533"/>
                </a:lnTo>
                <a:lnTo>
                  <a:pt x="143255" y="258445"/>
                </a:lnTo>
                <a:lnTo>
                  <a:pt x="140588" y="323723"/>
                </a:lnTo>
                <a:lnTo>
                  <a:pt x="104521" y="335788"/>
                </a:lnTo>
                <a:lnTo>
                  <a:pt x="97154" y="335788"/>
                </a:lnTo>
                <a:lnTo>
                  <a:pt x="90931" y="335661"/>
                </a:lnTo>
                <a:lnTo>
                  <a:pt x="85851" y="335279"/>
                </a:lnTo>
                <a:lnTo>
                  <a:pt x="80899" y="335025"/>
                </a:lnTo>
                <a:lnTo>
                  <a:pt x="76961" y="334390"/>
                </a:lnTo>
                <a:lnTo>
                  <a:pt x="74041" y="333501"/>
                </a:lnTo>
                <a:lnTo>
                  <a:pt x="71120" y="332613"/>
                </a:lnTo>
                <a:lnTo>
                  <a:pt x="68960" y="331343"/>
                </a:lnTo>
                <a:lnTo>
                  <a:pt x="67691" y="329819"/>
                </a:lnTo>
                <a:lnTo>
                  <a:pt x="66294" y="328295"/>
                </a:lnTo>
                <a:lnTo>
                  <a:pt x="65531" y="326263"/>
                </a:lnTo>
                <a:lnTo>
                  <a:pt x="65277" y="323723"/>
                </a:lnTo>
                <a:lnTo>
                  <a:pt x="62229" y="244728"/>
                </a:lnTo>
                <a:lnTo>
                  <a:pt x="62102" y="237616"/>
                </a:lnTo>
                <a:lnTo>
                  <a:pt x="62356" y="231775"/>
                </a:lnTo>
                <a:lnTo>
                  <a:pt x="63246" y="227329"/>
                </a:lnTo>
                <a:lnTo>
                  <a:pt x="64134" y="222885"/>
                </a:lnTo>
                <a:lnTo>
                  <a:pt x="65785" y="219328"/>
                </a:lnTo>
                <a:lnTo>
                  <a:pt x="68199" y="216662"/>
                </a:lnTo>
                <a:lnTo>
                  <a:pt x="70484" y="213995"/>
                </a:lnTo>
                <a:lnTo>
                  <a:pt x="73405" y="212089"/>
                </a:lnTo>
                <a:lnTo>
                  <a:pt x="76961" y="211074"/>
                </a:lnTo>
                <a:lnTo>
                  <a:pt x="80645" y="210058"/>
                </a:lnTo>
                <a:lnTo>
                  <a:pt x="84835" y="209550"/>
                </a:lnTo>
                <a:lnTo>
                  <a:pt x="89788" y="209550"/>
                </a:lnTo>
                <a:lnTo>
                  <a:pt x="94487" y="209550"/>
                </a:lnTo>
                <a:lnTo>
                  <a:pt x="136794" y="197310"/>
                </a:lnTo>
                <a:lnTo>
                  <a:pt x="160236" y="160272"/>
                </a:lnTo>
                <a:lnTo>
                  <a:pt x="162432" y="139573"/>
                </a:lnTo>
                <a:lnTo>
                  <a:pt x="162147" y="131736"/>
                </a:lnTo>
                <a:lnTo>
                  <a:pt x="148431" y="92088"/>
                </a:lnTo>
                <a:lnTo>
                  <a:pt x="113770" y="69875"/>
                </a:lnTo>
                <a:lnTo>
                  <a:pt x="88392" y="66928"/>
                </a:lnTo>
                <a:lnTo>
                  <a:pt x="80081" y="67141"/>
                </a:lnTo>
                <a:lnTo>
                  <a:pt x="42036" y="74929"/>
                </a:lnTo>
                <a:lnTo>
                  <a:pt x="20193" y="85089"/>
                </a:lnTo>
                <a:lnTo>
                  <a:pt x="16128" y="87249"/>
                </a:lnTo>
                <a:lnTo>
                  <a:pt x="12953" y="88391"/>
                </a:lnTo>
                <a:lnTo>
                  <a:pt x="10668" y="88391"/>
                </a:lnTo>
                <a:lnTo>
                  <a:pt x="9144" y="88391"/>
                </a:lnTo>
                <a:lnTo>
                  <a:pt x="888" y="69976"/>
                </a:lnTo>
                <a:lnTo>
                  <a:pt x="253" y="65024"/>
                </a:lnTo>
                <a:lnTo>
                  <a:pt x="0" y="58800"/>
                </a:lnTo>
                <a:lnTo>
                  <a:pt x="0" y="51181"/>
                </a:lnTo>
                <a:lnTo>
                  <a:pt x="0" y="43434"/>
                </a:lnTo>
                <a:lnTo>
                  <a:pt x="380" y="37719"/>
                </a:lnTo>
                <a:lnTo>
                  <a:pt x="1016" y="34162"/>
                </a:lnTo>
                <a:lnTo>
                  <a:pt x="1650" y="30607"/>
                </a:lnTo>
                <a:lnTo>
                  <a:pt x="40512" y="9144"/>
                </a:lnTo>
                <a:lnTo>
                  <a:pt x="86074" y="666"/>
                </a:lnTo>
                <a:lnTo>
                  <a:pt x="94527" y="166"/>
                </a:lnTo>
                <a:lnTo>
                  <a:pt x="103124" y="0"/>
                </a:lnTo>
                <a:close/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 2024 / </a:t>
            </a:r>
            <a:r>
              <a:rPr spc="-5" dirty="0"/>
              <a:t>CIR </a:t>
            </a:r>
            <a:r>
              <a:rPr dirty="0"/>
              <a:t>– </a:t>
            </a:r>
            <a:r>
              <a:rPr spc="-5" dirty="0"/>
              <a:t>Commission Intercommunale </a:t>
            </a:r>
            <a:r>
              <a:rPr dirty="0"/>
              <a:t>du</a:t>
            </a:r>
            <a:r>
              <a:rPr spc="-25" dirty="0"/>
              <a:t> </a:t>
            </a:r>
            <a:r>
              <a:rPr spc="-10" dirty="0"/>
              <a:t>Retour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3333</Words>
  <Application>Microsoft Office PowerPoint</Application>
  <PresentationFormat>Grand écran</PresentationFormat>
  <Paragraphs>668</Paragraphs>
  <Slides>49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8" baseType="lpstr">
      <vt:lpstr>Arial</vt:lpstr>
      <vt:lpstr>Berlin Sans FB</vt:lpstr>
      <vt:lpstr>Calibri</vt:lpstr>
      <vt:lpstr>Calibri Light</vt:lpstr>
      <vt:lpstr>Times New Roman</vt:lpstr>
      <vt:lpstr>Tw Cen MT</vt:lpstr>
      <vt:lpstr>Tw Cen MT Condensed Extra Bold</vt:lpstr>
      <vt:lpstr>Wingdings</vt:lpstr>
      <vt:lpstr>Office Theme</vt:lpstr>
      <vt:lpstr>Présentation PowerPoint</vt:lpstr>
      <vt:lpstr>Ordre du jour</vt:lpstr>
      <vt:lpstr>1. Ouverture de l’assemblée</vt:lpstr>
      <vt:lpstr>Présentation PowerPoint</vt:lpstr>
      <vt:lpstr>Présentation PowerPoint</vt:lpstr>
      <vt:lpstr>ORDRE DU JOUR</vt:lpstr>
      <vt:lpstr>LES CONCESSIONS ACTUELLES</vt:lpstr>
      <vt:lpstr>LES AMÉNAGEMENTS DES FORCES MOTRICES D’ORSIÈRES</vt:lpstr>
      <vt:lpstr>CONTEXTE HISTORIQUE – EVOLUTION DE L’ACTIONNARIAT DES FMO SA</vt:lpstr>
      <vt:lpstr>ORDRE DU JOUR</vt:lpstr>
      <vt:lpstr>PROCESSUS RETOUR DES CONCESSIONS</vt:lpstr>
      <vt:lpstr>PROCESSUS RETOUR DES CONCESSIONS Indemnité à payer par les communes au concessionnaire</vt:lpstr>
      <vt:lpstr>ORGANISATION DU PROJET</vt:lpstr>
      <vt:lpstr>VISION COMMUNALE</vt:lpstr>
      <vt:lpstr>ORDRE DU JOUR</vt:lpstr>
      <vt:lpstr>RÉPARTITION DE LA FORCE HYDRAULIQUE</vt:lpstr>
      <vt:lpstr>ORDRE DU JOUR</vt:lpstr>
      <vt:lpstr>NOUVELLE CONCESSION Débits de dotation, multi-usages de l’eau, mesures de compensation</vt:lpstr>
      <vt:lpstr>ORDRE DU JOUR</vt:lpstr>
      <vt:lpstr>ANALYSES ÉCONOMIQUES Projection de la rentabilité de l’aménagement</vt:lpstr>
      <vt:lpstr>ANALYSES ÉCONOMIQUES Analyse de risques – bénéfice du fonds de régulation de 6 MCHF</vt:lpstr>
      <vt:lpstr>Présentation PowerPoint</vt:lpstr>
      <vt:lpstr>ANALYSES ÉCONOMIQUES Analyse de risques – bénéfice du fonds de régulation de 6 MCHF</vt:lpstr>
      <vt:lpstr>ANALYSES ÉCONOMIQUES Mécanisme du fonds de régulation</vt:lpstr>
      <vt:lpstr>ANALYSES ÉCONOMIQUES</vt:lpstr>
      <vt:lpstr>ORDRE DU JOUR</vt:lpstr>
      <vt:lpstr>CHOIX DU PARTENAIRE EXTERNE Etapes de l’appel d’offres</vt:lpstr>
      <vt:lpstr>CHOIX DU PARTENAIRE EXTERNE Etapes de l’appel d’offres (2)</vt:lpstr>
      <vt:lpstr>CHOIX DU PARTENAIRE EXTERNE Etapes de l’appel d’offres (3)</vt:lpstr>
      <vt:lpstr>CHOIX DU PARTENAIRE EXTERNE Présentation de l’offre retenue pour 10%</vt:lpstr>
      <vt:lpstr>CHOIX DU PARTENAIRE EXTERNE</vt:lpstr>
      <vt:lpstr>CHOIX DU PARTENAIRE EXTERNE</vt:lpstr>
      <vt:lpstr>CHOIX DU PARTENAIRE EXTERNE</vt:lpstr>
      <vt:lpstr>CHOIX DU PARTENAIRE EXTERNE</vt:lpstr>
      <vt:lpstr>CHOIX DU PARTENAIRE EXTERNE Evaluation de l’offre retenue /1</vt:lpstr>
      <vt:lpstr>CHOIX DU PARTENAIRE EXTERNE Evaluation de l’offre retenue /2</vt:lpstr>
      <vt:lpstr>CHOIX DU PARTENAIRE EXTERNE</vt:lpstr>
      <vt:lpstr>CHOIX DU PARTENAIRE SYNTHÈSE</vt:lpstr>
      <vt:lpstr>ORDRE DU JOUR</vt:lpstr>
      <vt:lpstr>CAPITAL-ACTION DE LA FUTURE SOCIÉTÉ</vt:lpstr>
      <vt:lpstr>RÉPARTITION DE LA FORCE HYDRAULIQUE Aménagements des FMO</vt:lpstr>
      <vt:lpstr>5. ACTIONNARIAT DANS LA NOUVELLE SOCIÉTÉ</vt:lpstr>
      <vt:lpstr>5. SITUATION FINANCIÈRE DE DÉPART POUR LES COMMUNES</vt:lpstr>
      <vt:lpstr>6. RECOMMANDATION DES CONSEILS COMMUNAUX</vt:lpstr>
      <vt:lpstr>VENTE DE 10 % - 5 POINTS À RETENIR</vt:lpstr>
      <vt:lpstr>ORDRE DU JOUR</vt:lpstr>
      <vt:lpstr>Présentation PowerPoint</vt:lpstr>
      <vt:lpstr>Acceptez-vous la  société Alpiq  partenaire dans l’exploitation des</vt:lpstr>
      <vt:lpstr>Très belle soirée à tous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Christelle Darbellay</dc:creator>
  <cp:lastModifiedBy>Michellod Bonvoisin Astrid</cp:lastModifiedBy>
  <cp:revision>5</cp:revision>
  <dcterms:created xsi:type="dcterms:W3CDTF">2024-09-12T07:08:38Z</dcterms:created>
  <dcterms:modified xsi:type="dcterms:W3CDTF">2024-09-12T11:59:22Z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2024-09-12T00:00:00Z</vt:filetime>
  </property>
</Properties>
</file>